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0" r:id="rId4"/>
    <p:sldId id="270" r:id="rId5"/>
    <p:sldId id="258" r:id="rId6"/>
    <p:sldId id="276" r:id="rId7"/>
    <p:sldId id="277" r:id="rId8"/>
    <p:sldId id="273" r:id="rId9"/>
    <p:sldId id="261" r:id="rId10"/>
    <p:sldId id="271" r:id="rId11"/>
    <p:sldId id="262" r:id="rId12"/>
    <p:sldId id="278" r:id="rId13"/>
    <p:sldId id="272" r:id="rId14"/>
    <p:sldId id="259" r:id="rId15"/>
    <p:sldId id="260" r:id="rId16"/>
    <p:sldId id="281" r:id="rId17"/>
    <p:sldId id="263" r:id="rId18"/>
    <p:sldId id="264" r:id="rId19"/>
    <p:sldId id="268" r:id="rId20"/>
    <p:sldId id="282" r:id="rId21"/>
    <p:sldId id="269" r:id="rId22"/>
    <p:sldId id="283" r:id="rId23"/>
    <p:sldId id="279" r:id="rId24"/>
    <p:sldId id="267"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46C8"/>
    <a:srgbClr val="8F40B1"/>
    <a:srgbClr val="833BA0"/>
    <a:srgbClr val="53C445"/>
    <a:srgbClr val="C44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p:cViewPr varScale="1">
        <p:scale>
          <a:sx n="121" d="100"/>
          <a:sy n="121" d="100"/>
        </p:scale>
        <p:origin x="7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8:21.125"/>
    </inkml:context>
    <inkml:brush xml:id="br0">
      <inkml:brushProperty name="width" value="0.2" units="cm"/>
      <inkml:brushProperty name="height" value="0.2" units="cm"/>
      <inkml:brushProperty name="color" value="#E71224"/>
    </inkml:brush>
  </inkml:definitions>
  <inkml:trace contextRef="#ctx0" brushRef="#br0">1 3026 24575,'42'0'0,"14"0"0,14 0 0,-13 0 0,3 0-1953,36 0 1953,-24 0 0,-1 0 0,14 0 0,-33 0 0,0 0 0,29 0-99,9 0 99,7 0 0,-18 0 492,-10 0-492,-11 0 0,-8 0 0,-7 0 972,-2 0-972,-6 0 588,-1 0-588,1 0 0,-6 0 0,4 0 0,-11 0 0,11 0 0,-10 0 0,4 0 0,0 0 0,-5 0 0,11 0 0,-10 0 0,10 6 0,-5 0 0,1 0 0,4-1 0,-11-5 0,11 0 0,-10 0 0,4 0 0,-6 0 0,6 0 0,-10 0 0,9 0 0,-10 0 0,5 0 0,-6 0 0,5 0 0,-4 0 0,0 0 0,4 0 0,-5 0 0,1 0 0,4 0 0,-4 0 0,14 0 0,-6 0 0,1 0 0,-5 0 0,-5 0 0,1 0 0,-1 0 0,0 0 0,-5 0 0,5 0 0,-6 0 0,1 0 0,-1 0 0,1 0 0,-1 0 0,1 0 0,-1 0 0,1 0 0,-1 0 0,1 0 0,-1 0 0,1 0 0,-1 0 0,1 0 0,-1 0 0,-3-4 0,-2-1 0,-4-5 0,0 1 0,0-1 0,0-5 0,0 4 0,0-3 0,0 4 0,0-5 0,0-1 0,0 0 0,0-4 0,0 4 0,0-5 0,0 5 0,0-4 0,0 4 0,0-5 0,0 0 0,0 0 0,0 0 0,0 5 0,0-4 0,-5 4 0,4 0 0,-4 1 0,5 5 0,0 1 0,0-6 0,-4 4 0,3-4 0,-4 6 0,5-6 0,-4 4 0,3-4 0,-3 6 0,4-1 0,0 0 0,0-4 0,0 3 0,0-4 0,0 0 0,0 4 0,0-9 0,0 4 0,0-14 0,0 0 0,0-2 0,0-8 0,0 3 0,0-13 0,0-1 0,0 1 0,0 0 0,0 6 0,0 3 0,0 6 0,0 0 0,0 7 0,0 6 0,0 2 0,0 9 0,0-4 0,0 5 0,0 1 0,0-1 0,0 1 0,0-1 0,0 0 0,0 1 0,0-1 0,0 0 0,0 1 0,0-1 0,0 0 0,0 1 0,4 3 0,1 2 0,5 4 0,-1 0 0,1 0 0,4 0 0,-3 0 0,4 0 0,-1 0 0,-3 0 0,9 0 0,-4 0 0,0 0 0,3 0 0,-3 0 0,5 0 0,0 0 0,0 0 0,0 0 0,0 0 0,0 0 0,0 0 0,0 0 0,6 0 0,-4 0 0,4 0 0,-6 0 0,0 0 0,0 0 0,0 0 0,0 0 0,-5 0 0,3 0 0,-3 0 0,5-5 0,-5 4 0,4-3 0,-4 4 0,5 0 0,4-5 0,-3 4 0,3-3 0,-4-1 0,0 4 0,-5-4 0,4 5 0,-4 0 0,5 0 0,-6 0 0,5 0 0,-9 0 0,9 0 0,-10-4 0,10 3 0,-9-3 0,9 4 0,-10 0 0,5 0 0,0 0 0,-5 0 0,10 0 0,-9 0 0,9 0 0,-6 0 0,2 0 0,-2 0 0,-5 0 0,1 0 0,-1 0 0,1 0 0,-1 0 0,1 0 0,-1 0 0,1 0 0,-1 0 0,1 0 0,-1 0 0,1 0 0,-1 0 0,1 0 0,-1 0 0,-4-5 0,4 4 0,-4-3 0,5 4 0,-1 0 0,1 0 0,-1 0 0,1 0 0,-1 0 0,1 0 0,-1 0 0,1 0 0,-1 0 0,-4-4 0,0-2 0,-5-3 0,0-1 0,0 0 0,0 1 0,0-1 0,0 1 0,0-1 0,0 0 0,0 1 0,0-1 0,0 0 0,0-4 0,0 3 0,0-9 0,0 9 0,0-9 0,0 9 0,0-4 0,0 1 0,0 3 0,-5-4 0,4 0 0,-3 4 0,0-3 0,3 4 0,-8-5 0,7 4 0,-2-3 0,4 4 0,-5 0 0,4 1 0,-3-1 0,0 0 0,3 1 0,-4-1 0,1 5 0,3-4 0,-3 4 0,4-5 0,0 1 0,0-6 0,0 4 0,0-9 0,0 4 0,0 0 0,0 1 0,0 6 0,0-1 0,0 0 0,0-4 0,0 3 0,0-4 0,0 5 0,0 1 0,0-1 0,0 0 0,0 1 0,0-1 0,0 1 0,0-1 0,0 0 0,0 1 0,0-1 0,0 0 0,0 1 0,0-1 0,0 0 0,0 1 0,0-1 0,0 1 0,0-1 0,0 0 0,0 1 0,0-1 0,0 0 0,0 1 0,0-1 0,0 0 0,0 1 0,0-6 0,0 4 0,0-4 0,0 6 0,0-1 0,0-5 0,0-1 0,0-5 0,0 5 0,0-4 0,0 9 0,0-3 0,0-1 0,0 4 0,0-4 0,0 6 0,0-1 0,0 0 0,0 1 0,0-1 0,0 0 0,0 1 0,0-1 0,0 1 0,0-1 0,0 0 0,0 1 0,0-1 0,0 0 0,0 1 0,0-1 0,0 1 0,0-1 0,0 0 0,0 1 0,0-1 0,0 0 0,0 1 0,0-1 0,0 0 0,0 1 0,0-1 0,0 1 0,0-1 0,0 0 0,0 1 0,0-1 0,0 0 0,0 1 0,0-1 0,0 0 0,5-10 0,10-37 0,-6 29 0,4-20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3:00.171"/>
    </inkml:context>
    <inkml:brush xml:id="br0">
      <inkml:brushProperty name="width" value="0.1" units="cm"/>
      <inkml:brushProperty name="height" value="0.1" units="cm"/>
      <inkml:brushProperty name="color" value="#00A0D7"/>
    </inkml:brush>
  </inkml:definitions>
  <inkml:trace contextRef="#ctx0" brushRef="#br0">0 0 24575,'5'21'0,"1"0"0,9 0 0,-3 0 0,8 6 0,-2 2 0,0 5 0,4 8 0,-9-6 0,4-1 0,0-2 0,-5-10 0,4 4 0,-1-6 0,-3 0 0,2-5 0,-3 4 0,-2-10 0,2 10 0,-1-4 0,0 5 0,0-5 0,1 3 0,-2-8 0,1 4 0,0-6 0,-5 1 0,3-1 0,-7 1 0,8-1 0,-8 1 0,7-1 0,-7 1 0,4-1 0,-1 1 0,-3-1 0,3 1 0,-4-1 0,0 1 0,0-1 0,0 1 0,4-5 0,-3 3 0,8-7 0,-8 4 0,3-5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3:12.426"/>
    </inkml:context>
    <inkml:brush xml:id="br0">
      <inkml:brushProperty name="width" value="0.1" units="cm"/>
      <inkml:brushProperty name="height" value="0.1" units="cm"/>
      <inkml:brushProperty name="color" value="#00A0D7"/>
    </inkml:brush>
  </inkml:definitions>
  <inkml:trace contextRef="#ctx0" brushRef="#br0">0 703 24575,'0'-17'0,"5"-2"0,0 8 0,6-9 0,-1 4 0,-4-5 0,2 5 0,-2-4 0,4 4 0,1-11 0,4 4 0,3-10 0,-1 10 0,4-10 0,-3 4 0,-1 1 0,5-5 0,-10 10 0,9-10 0,-4 10 0,0-4 0,3 6 0,-8 0 0,7 0 0,-7 5 0,3-4 0,-6 9 0,1-4 0,0 10 0,-1-4 0,1 8 0,-5-7 0,3 6 0,-7-6 0,8 7 0,-8-8 0,7 4 0,-7-5 0,4 1 0,-1 3 0,-3-2 0,3 7 0,-4-4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3:12.427"/>
    </inkml:context>
    <inkml:brush xml:id="br0">
      <inkml:brushProperty name="width" value="0.1" units="cm"/>
      <inkml:brushProperty name="height" value="0.1" units="cm"/>
      <inkml:brushProperty name="color" value="#00A0D7"/>
    </inkml:brush>
  </inkml:definitions>
  <inkml:trace contextRef="#ctx0" brushRef="#br0">0 0 24575,'5'21'0,"1"0"0,9 0 0,-3 0 0,8 6 0,-2 2 0,0 5 0,4 8 0,-9-6 0,4-1 0,0-2 0,-5-10 0,4 4 0,-1-6 0,-3 0 0,2-5 0,-3 4 0,-2-10 0,2 10 0,-1-4 0,0 5 0,0-5 0,1 3 0,-2-8 0,1 4 0,0-6 0,-5 1 0,3-1 0,-7 1 0,8-1 0,-8 1 0,7-1 0,-7 1 0,4-1 0,-1 1 0,-3-1 0,3 1 0,-4-1 0,0 1 0,0-1 0,0 1 0,4-5 0,-3 3 0,8-7 0,-8 4 0,3-5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8:29.403"/>
    </inkml:context>
    <inkml:brush xml:id="br0">
      <inkml:brushProperty name="width" value="0.2" units="cm"/>
      <inkml:brushProperty name="height" value="0.2" units="cm"/>
      <inkml:brushProperty name="color" value="#E71224"/>
    </inkml:brush>
  </inkml:definitions>
  <inkml:trace contextRef="#ctx0" brushRef="#br0">90 3207 24575,'0'-51'0,"0"-27"0,0 18 0,0-5-1155,0-9 1,0 0 1154,0 15 0,0 0 0,0-17 0,0 2 0,1 20 0,-2 1 0,-2-9 0,0 0 241,3 6 0,-2 3-241,-10-18 440,5 4-440,0 24 0,1 7 0,1 3 1177,4 11-1177,-4-11 210,5 4-210,0-6 0,-6-6 0,5 4 0,-5-4 0,6 6 0,0 0 0,-5 1 0,4-8 0,-4 6 0,5-13 0,-7-2 0,6-2 0,-5-5 0,6 15 0,0 1 0,0 8 0,0 5 0,0 2 0,0 6 0,0 0 0,0 5 0,0 1 0,0 0 0,0 4 0,0-4 0,0 6 0,0-6 0,0 4 0,0-9 0,0 9 0,0-9 0,0-2 0,0-10 0,0 2 0,0-2 0,0 11 0,0 0 0,0 0 0,0 5 0,0-4 0,0 9 0,0-9 0,0 9 0,0-8 0,0 8 0,0-9 0,0 9 0,0-4 0,0 0 0,0 4 0,0-3 0,0 4 0,0 0 0,0 1 0,0-1 0,0 1 0,0-10 0,0 7 0,0-8 0,0 11 0,0-6 0,0 4 0,0-9 0,0 9 0,0-3 0,0 4 0,0 0 0,0 1 0,0-1 0,0 1 0,0-1 0,0 0 0,0 1 0,0-1 0,0 0 0,0 1 0,0-1 0,0 0 0,0 1 0,4 3 0,-3-2 0,3 3 0,1-1 0,-4-2 0,7 7 0,-3-4 0,1 1 0,2 3 0,-3-8 0,5 8 0,-1-3 0,1 0 0,-1 3 0,1-4 0,-1 5 0,1 0 0,-1 0 0,1 0 0,-1 0 0,1 0 0,-1 0 0,1 0 0,4 0 0,-3 0 0,9 0 0,-4 0 0,5 0 0,0 0 0,0 0 0,0 0 0,0 0 0,0 0 0,0 0 0,0 0 0,0 0 0,0 0 0,0 0 0,0 0 0,0 0 0,0 0 0,-6 0 0,5 0 0,-4 0 0,0 0 0,4-4 0,-4 2 0,5-7 0,0 8 0,0-9 0,0 4 0,0 1 0,0 0 0,0 0 0,6 4 0,-5-9 0,5 9 0,-6-8 0,6 8 0,-5-4 0,5 0 0,1 4 0,-6-4 0,5 5 0,-6 0 0,0 0 0,0 0 0,0 0 0,0 0 0,4 0 0,-3 0 0,-2 0 0,0 0 0,-4 0 0,5 0 0,0 0 0,0 0 0,0-4 0,0 2 0,0-2 0,0 4 0,6 0 0,-5-5 0,5 4 0,-6-4 0,0 5 0,6 0 0,-4-5 0,4 4 0,-6-4 0,-5 1 0,13 3 0,-16-8 0,16 8 0,-18-3 0,8-1 0,-8 4 0,4-4 0,-6 1 0,1 3 0,-1-3 0,1 4 0,4 0 0,-3-5 0,9 4 0,-9-3 0,8 4 0,-8 0 0,9 0 0,-9 0 0,3 0 0,1 0 0,-4 0 0,7 0 0,-7 0 0,3 0 0,-5 0 0,1 0 0,-1 0 0,1-4 0,-1 3 0,1-4 0,-1 5 0,1 0 0,-1 0 0,1 0 0,-1-4 0,1 3 0,-1-3 0,1 4 0,-1 0 0,0 0 0,1 0 0,-1 0 0,1 0 0,-1 0 0,1 0 0,-1 0 0,1 0 0,-1 0 0,1 0 0,-1 0 0,1 0 0,-1 0 0,1 0 0,-1 0 0,1 0 0,-1 0 0,1 0 0,-1 0 0,1 0 0,-1 0 0,1 0 0,-1 0 0,1 0 0,-1 0 0,1 0 0,-1 0 0,6 0 0,-4 0 0,8 0 0,-3 0 0,0 0 0,4 0 0,-4 0 0,0 0 0,3 0 0,-8 0 0,9 0 0,-4 0 0,5 0 0,0 0 0,0 0 0,-5 0 0,3 0 0,-3 0 0,0 0 0,4 0 0,-10 0 0,10 0 0,-9 0 0,4 0 0,-6 0 0,6 0 0,-5 0 0,5 0 0,-5 0 0,4 0 0,-3 0 0,3 0 0,-4 0 0,-1 0 0,1 0 0,-1 0 0,1 0 0,-1 0 0,-3 4 0,2-3 0,-3 3 0,5-4 0,-1 5 0,1-4 0,-1 3 0,1-4 0,-1 0 0,1 0 0,-1 0 0,1 4 0,-1-3 0,1 3 0,4-4 0,-3 0 0,4 0 0,-1 0 0,-3 0 0,4 0 0,-1 0 0,-3 0 0,9 0 0,-4 0 0,0 0 0,3 0 0,-8 0 0,4 0 0,-6 0 0,6 0 0,-4 0 0,3 0 0,-4 0 0,-1 0 0,1 0 0,-1 0 0,1 0 0,-1 0 0,1 0 0,-1 0 0,1 0 0,-1 0 0,1 0 0,-1 0 0,1 0 0,-1 0 0,1 0 0,-1 0 0,1 0 0,-1 0 0,0 0 0,1 0 0,-1 0 0,1 0 0,-1 0 0,1 0 0,-1 0 0,1 0 0,-1 0 0,1 0 0,-1 0 0,1 0 0,-1 0 0,1 0 0,-1 0 0,1 0 0,-1 0 0,1 0 0,-1 0 0,1 0 0,-1 0 0,1 0 0,-1 0 0,-3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8:37.321"/>
    </inkml:context>
    <inkml:brush xml:id="br0">
      <inkml:brushProperty name="width" value="0.2" units="cm"/>
      <inkml:brushProperty name="height" value="0.2" units="cm"/>
      <inkml:brushProperty name="color" value="#E71224"/>
    </inkml:brush>
  </inkml:definitions>
  <inkml:trace contextRef="#ctx0" brushRef="#br0">0 3071 24575,'35'0'0,"14"0"0,23 0 0,-23 0 0,3 0-1462,8 0 0,3 0 1462,14 0 0,3 0-855,8-4 0,1-1 855,0 4 0,0 0 0,-12-3 0,-1-1-112,1 1 1,-3 0 111,-16 0 0,0-1-326,9-4 1,0 1 325,-10 3 0,-4 1 1199,36-9-1199,-20 6 1977,-11-1-1977,-15 3 1479,-2-1-1479,-12 5 853,-2-4-853,-6 5 0,0 0 0,-5 0 0,3 0 0,-8 0 0,4 0 0,-1 0 0,-3 0 0,4 0 0,-1 0 0,-3 0 0,9 0 0,-9 0 0,8 0 0,-3 0 0,0 0 0,4 0 0,-4 0 0,0 0 0,3 0 0,-3 0 0,5 0 0,0 0 0,0 0 0,-5 0 0,4 0 0,-4 0 0,-1-4 0,5 3 0,-9-4 0,4 5 0,-1 0 0,-3 0 0,4-4 0,-6 3 0,5-3 0,-4 4 0,4 0 0,-5 0 0,1 0 0,-1 0 0,-3-5 0,2 4 0,-3-3 0,1 0 0,-2-2 0,-4-3 0,0-1 0,0 1 0,0-1 0,0 0 0,0 1 0,0-6 0,-5-1 0,4 0 0,-8-4 0,7 4 0,-7-5 0,8 5 0,-9-4 0,4 4 0,-4-5 0,0 5 0,4-4 0,-3 4 0,3 0 0,0-4 0,-2 9 0,7-4 0,-8 6 0,8-6 0,-7 4 0,7-4 0,-8 1 0,7 3 0,-7-4 0,8 0 0,-3 4 0,4-9 0,0 9 0,0-3 0,0-1 0,0 4 0,-5-9 0,4 4 0,-4-5 0,5 0 0,0 0 0,0 0 0,0-1 0,0 6 0,0-3 0,0 3 0,0-10 0,0 9 0,0-7 0,0 13 0,0-9 0,0 9 0,0-4 0,0 1 0,0 3 0,0-4 0,0 5 0,0 1 0,0-6 0,0 4 0,0-9 0,0 9 0,0-9 0,0 4 0,0-11 0,0 5 0,0-11 0,0 4 0,0-6 0,0 1 0,-5-16 0,4 11 0,-4-5 0,5 17 0,0 6 0,0 0 0,0 5 0,0 1 0,-5 5 0,4 0 0,-3 1 0,4-1 0,-4 5 0,3-4 0,5 8 0,2-3 0,8 4 0,-5 4 0,1-3 0,-1 3 0,1 1 0,4-4 0,-3 3 0,9-4 0,-4 0 0,5 0 0,0 5 0,0-4 0,0 3 0,0-4 0,6 0 0,1 0 0,7 0 0,-7 0 0,12 0 0,-9 0 0,10 0 0,0 0 0,-4 0 0,4 0 0,-6-5 0,-1-1 0,1-6 0,-1 0 0,1 6 0,-1-4 0,-5 8 0,-2-8 0,0 4 0,-5 0 0,11-4 0,-1 4 0,-3-5 0,2 5 0,-10-4 0,-5 9 0,3-4 0,-3 1 0,0 2 0,4-2 0,-9 4 0,3-5 0,-4 4 0,-1-3 0,1 4 0,-1 0 0,1 0 0,-1 0 0,1 0 0,-1 0 0,1 0 0,-1 0 0,1 0 0,-1 0 0,1 0 0,-1 0 0,1 0 0,-1 0 0,1 0 0,-1 0 0,1 0 0,-1 0 0,1 0 0,-1 0 0,1 0 0,-1 0 0,0 0 0,1 0 0,-1 0 0,1 0 0,-1 0 0,1 0 0,-1 0 0,1-4 0,-1 3 0,-3-8 0,2 8 0,-3-3 0,1 0 0,-2-2 0,0 1 0,-3-4 0,3 4 0,-4-5 0,0 1 0,0-1 0,0 0 0,0 1 0,0-6 0,0 4 0,0-4 0,0 6 0,0-1 0,0-5 0,0 4 0,-4-3 0,3 4 0,-8-5 0,8 4 0,-4-3 0,5 4 0,-4 0 0,3 1 0,-4-1 0,5 0 0,0 1 0,-4-1 0,3-5 0,-3 4 0,4-3 0,0 4 0,0-5 0,0 4 0,0-8 0,0 8 0,0-4 0,0 0 0,0-1 0,0-5 0,0 0 0,0-6 0,0-2 0,0-6 0,0 1 0,0-1 0,0 0 0,0 1 0,0 5 0,0 2 0,0 6 0,0 5 0,0 1 0,0 1 0,0 3 0,0-2 0,0 3 0,0 0 0,0 1 0,0-1 0,0 0 0,0 1 0,0-6 0,0-1 0,0-5 0,0 0 0,0 0 0,0-1 0,0 1 0,0 5 0,0-4 0,0 10 0,0-5 0,0 5 0,0 0 0,0 1 0,0-1 0,0 1 0,0-1 0,0 0 0,0 1 0,0-1 0,0 0 0,0-4 0,0 3 0,0-4 0,0 5 0,0 1 0,0-1 0,0 0 0,0 1 0,-4 3 0,-2 2 0,-4 20 0,4-13 0,1 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8:49.378"/>
    </inkml:context>
    <inkml:brush xml:id="br0">
      <inkml:brushProperty name="width" value="0.2" units="cm"/>
      <inkml:brushProperty name="height" value="0.2" units="cm"/>
      <inkml:brushProperty name="color" value="#E71224"/>
    </inkml:brush>
  </inkml:definitions>
  <inkml:trace contextRef="#ctx0" brushRef="#br0">42 3098 24575,'0'-35'0,"0"-23"0,0-16 0,0 21 0,0-5-1538,0-7 1,0-4 1537,0-10 0,0-2 0,0-1 0,0 2 0,0 4 0,0 2 0,0-4 0,0 2 0,0 18 0,0 1 40,0-9 1,0 0-41,0-34 705,-6 20-705,5 20 0,-5 18 0,2 19 1541,3-3-1541,-4 15 748,1 0-748,3 3 0,-8 7 0,8-8 0,-3 4 0,4-5 0,0 0 0,0 1 0,0-1 0,0-5 0,0 5 0,0-5 0,0 5 0,0 1 0,0-1 0,0 0 0,0 1 0,0-1 0,0 0 0,4 5 0,2 5 0,3 5 0,1 10 0,0-4 0,0 8 0,0-8 0,5 9 0,-5-9 0,5 3 0,-6-4 0,6 0 0,-4-1 0,3 1 0,-4 0 0,-1-1 0,6 1 0,-4 0 0,3 0 0,1 0 0,-4-5 0,8 4 0,-8-8 0,9 4 0,-9-5 0,8 5 0,-8-4 0,4 4 0,-1-5 0,-3 0 0,9 0 0,-9 0 0,8 0 0,3 0 0,1 0 0,25 0 0,-9 0 0,20 0 0,-16 0 0,6 0 0,-6-6 0,7-1 0,0-6 0,8 0 0,-6 0 0,6 0 0,-7 1 0,7 5 0,-13-4 0,11 9 0,-20-8 0,13 9 0,-13-4 0,6 5 0,-8 0 0,-5 0 0,4 0 0,-11 0 0,11 0 0,-1 0 0,3 0 0,-3 0 0,-5 0 0,-6 0 0,6-6 0,-4 5 0,10-4 0,-5 5 0,7 0 0,-1 0 0,8 0 0,-6 0 0,5 0 0,-6 0 0,-1 0 0,-5-5 0,4 4 0,-11-4 0,11 0 0,-10 4 0,4-4 0,3 5 0,-6-5 0,6 4 0,-9-4 0,0 5 0,-5 0 0,3 0 0,-8 0 0,9 0 0,-9 0 0,8-5 0,-3 4 0,0-4 0,4 5 0,-9 0 0,8 0 0,-8 0 0,4 0 0,-1 0 0,2 0 0,0 0 0,-1 0 0,-1 0 0,-3 0 0,18 0 0,-11 0 0,8 0 0,-7 0 0,-3 0 0,5 0 0,0 0 0,0 0 0,-5 0 0,-1 0 0,-1 0 0,-3 0 0,4 0 0,-1 0 0,-3 0 0,4 0 0,-1 0 0,-3 0 0,4 0 0,-1 0 0,-3 0 0,4 0 0,-6 0 0,1 0 0,4 0 0,-3 0 0,8 0 0,-4 0 0,0 0 0,0 0 0,-6 0 0,6 0 0,-4 0 0,3 0 0,-4 0 0,5 0 0,-5 0 0,10 0 0,-9 0 0,3 0 0,1 0 0,-4 0 0,8 0 0,-8 0 0,4 0 0,-1 0 0,1 0 0,6 0 0,-6 0 0,0 5 0,-6-4 0,1 3 0,-1-4 0,1 0 0,-1 0 0,1 0 0,-1 0 0,1 0 0,-1 0 0,1 0 0,-1 0 0,1 0 0,-1 0 0,1 0 0,-1 0 0,1 0 0,-1 0 0,1 0 0,-1 0 0,1 0 0,-1 0 0,1 0 0,-1 0 0,1 0 0,-1 0 0,1 0 0,-1 0 0,1 0 0,-1 0 0,-4-4 0,0-2 0,-1-3 0,-3-1 0,3 0 0,-4 1 0,0-1 0,0 1 0,0-6 0,0 4 0,0-4 0,0 5 0,4 1 0,-3-1 0,3 1 0,1 3 0,-4-2 0,3 2 0,-4-3 0,4-1 0,-3 0 0,3 1 0,-4-6 0,0 4 0,0-9 0,0 9 0,0-9 0,0 10 0,0-10 0,0 9 0,-4-9 0,3 9 0,-4-9 0,1 9 0,2-4 0,-2 1 0,4 3 0,0-4 0,0 5 0,0 1 0,0-6 0,0 4 0,0-4 0,0 1 0,0-2 0,0-6 0,0 1 0,0 0 0,0 0 0,0 0 0,0 0 0,0 0 0,0 0 0,0-1 0,0-5 0,0 5 0,0-12 0,0 12 0,0-5 0,0 0 0,0 4 0,0-4 0,0 6 0,0-1 0,0 1 0,5 0 0,-4 0 0,4 0 0,-1 0 0,-2-6 0,2 4 0,1-8 0,-4 13 0,4-6 0,-5 13 0,0-3 0,0 4 0,0 0 0,4 1 0,-3-1 0,3 0 0,-4 1 0,0-1 0,0 1 0,0-1 0,0 0 0,0 1 0,0-1 0,0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9:06.512"/>
    </inkml:context>
    <inkml:brush xml:id="br0">
      <inkml:brushProperty name="width" value="0.1" units="cm"/>
      <inkml:brushProperty name="height" value="0.1" units="cm"/>
      <inkml:brushProperty name="color" value="#00A0D7"/>
    </inkml:brush>
  </inkml:definitions>
  <inkml:trace contextRef="#ctx0" brushRef="#br0">0 703 24575,'0'-17'0,"5"-2"0,0 8 0,6-9 0,-1 4 0,-4-5 0,2 5 0,-2-4 0,4 4 0,1-11 0,4 4 0,3-10 0,-1 10 0,4-10 0,-3 4 0,-1 1 0,5-5 0,-10 10 0,9-10 0,-4 10 0,0-4 0,3 6 0,-8 0 0,7 0 0,-7 5 0,3-4 0,-6 9 0,1-4 0,0 10 0,-1-4 0,1 8 0,-5-7 0,3 6 0,-7-6 0,8 7 0,-8-8 0,7 4 0,-7-5 0,4 1 0,-1 3 0,-3-2 0,3 7 0,-4-4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2:49:01.329"/>
    </inkml:context>
    <inkml:brush xml:id="br0">
      <inkml:brushProperty name="width" value="0.1" units="cm"/>
      <inkml:brushProperty name="height" value="0.1" units="cm"/>
      <inkml:brushProperty name="color" value="#00A0D7"/>
    </inkml:brush>
  </inkml:definitions>
  <inkml:trace contextRef="#ctx0" brushRef="#br0">0 0 24575,'5'21'0,"1"0"0,9 0 0,-3 0 0,8 6 0,-2 2 0,0 5 0,4 8 0,-9-6 0,4-1 0,0-2 0,-5-10 0,4 4 0,-1-6 0,-3 0 0,2-5 0,-3 4 0,-2-10 0,2 10 0,-1-4 0,0 5 0,0-5 0,1 3 0,-2-8 0,1 4 0,0-6 0,-5 1 0,3-1 0,-7 1 0,8-1 0,-8 1 0,7-1 0,-7 1 0,4-1 0,-1 1 0,-3-1 0,3 1 0,-4-1 0,0 1 0,0-1 0,0 1 0,4-5 0,-3 3 0,8-7 0,-8 4 0,3-5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2:55.333"/>
    </inkml:context>
    <inkml:brush xml:id="br0">
      <inkml:brushProperty name="width" value="0.1" units="cm"/>
      <inkml:brushProperty name="height" value="0.1" units="cm"/>
      <inkml:brushProperty name="color" value="#00A0D7"/>
    </inkml:brush>
  </inkml:definitions>
  <inkml:trace contextRef="#ctx0" brushRef="#br0">0 703 24575,'0'-17'0,"5"-2"0,0 8 0,6-9 0,-1 4 0,-4-5 0,2 5 0,-2-4 0,4 4 0,1-11 0,4 4 0,3-10 0,-1 10 0,4-10 0,-3 4 0,-1 1 0,5-5 0,-10 10 0,9-10 0,-4 10 0,0-4 0,3 6 0,-8 0 0,7 0 0,-7 5 0,3-4 0,-6 9 0,1-4 0,0 10 0,-1-4 0,1 8 0,-5-7 0,3 6 0,-7-6 0,8 7 0,-8-8 0,7 4 0,-7-5 0,4 1 0,-1 3 0,-3-2 0,3 7 0,-4-4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2:55.334"/>
    </inkml:context>
    <inkml:brush xml:id="br0">
      <inkml:brushProperty name="width" value="0.1" units="cm"/>
      <inkml:brushProperty name="height" value="0.1" units="cm"/>
      <inkml:brushProperty name="color" value="#00A0D7"/>
    </inkml:brush>
  </inkml:definitions>
  <inkml:trace contextRef="#ctx0" brushRef="#br0">0 0 24575,'5'21'0,"1"0"0,9 0 0,-3 0 0,8 6 0,-2 2 0,0 5 0,4 8 0,-9-6 0,4-1 0,0-2 0,-5-10 0,4 4 0,-1-6 0,-3 0 0,2-5 0,-3 4 0,-2-10 0,2 10 0,-1-4 0,0 5 0,0-5 0,1 3 0,-2-8 0,1 4 0,0-6 0,-5 1 0,3-1 0,-7 1 0,8-1 0,-8 1 0,7-1 0,-7 1 0,4-1 0,-1 1 0,-3-1 0,3 1 0,-4-1 0,0 1 0,0-1 0,0 1 0,4-5 0,-3 3 0,8-7 0,-8 4 0,3-5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23:33:00.169"/>
    </inkml:context>
    <inkml:brush xml:id="br0">
      <inkml:brushProperty name="width" value="0.1" units="cm"/>
      <inkml:brushProperty name="height" value="0.1" units="cm"/>
      <inkml:brushProperty name="color" value="#00A0D7"/>
    </inkml:brush>
  </inkml:definitions>
  <inkml:trace contextRef="#ctx0" brushRef="#br0">0 703 24575,'0'-17'0,"5"-2"0,0 8 0,6-9 0,-1 4 0,-4-5 0,2 5 0,-2-4 0,4 4 0,1-11 0,4 4 0,3-10 0,-1 10 0,4-10 0,-3 4 0,-1 1 0,5-5 0,-10 10 0,9-10 0,-4 10 0,0-4 0,3 6 0,-8 0 0,7 0 0,-7 5 0,3-4 0,-6 9 0,1-4 0,0 10 0,-1-4 0,1 8 0,-5-7 0,3 6 0,-7-6 0,8 7 0,-8-8 0,7 4 0,-7-5 0,4 1 0,-1 3 0,-3-2 0,3 7 0,-4-4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EE1EA-B271-134D-BB22-9E7AE6D18BB0}"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85869-E2E2-AE46-A19A-2BEF7A8B9511}" type="slidenum">
              <a:rPr lang="en-US" smtClean="0"/>
              <a:t>‹#›</a:t>
            </a:fld>
            <a:endParaRPr lang="en-US"/>
          </a:p>
        </p:txBody>
      </p:sp>
    </p:spTree>
    <p:extLst>
      <p:ext uri="{BB962C8B-B14F-4D97-AF65-F5344CB8AC3E}">
        <p14:creationId xmlns:p14="http://schemas.microsoft.com/office/powerpoint/2010/main" val="3510040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probabilities of state action pairs that lead to reward</a:t>
            </a:r>
          </a:p>
        </p:txBody>
      </p:sp>
      <p:sp>
        <p:nvSpPr>
          <p:cNvPr id="4" name="Slide Number Placeholder 3"/>
          <p:cNvSpPr>
            <a:spLocks noGrp="1"/>
          </p:cNvSpPr>
          <p:nvPr>
            <p:ph type="sldNum" sz="quarter" idx="5"/>
          </p:nvPr>
        </p:nvSpPr>
        <p:spPr/>
        <p:txBody>
          <a:bodyPr/>
          <a:lstStyle/>
          <a:p>
            <a:fld id="{16D85869-E2E2-AE46-A19A-2BEF7A8B9511}" type="slidenum">
              <a:rPr lang="en-US" smtClean="0"/>
              <a:t>13</a:t>
            </a:fld>
            <a:endParaRPr lang="en-US"/>
          </a:p>
        </p:txBody>
      </p:sp>
    </p:spTree>
    <p:extLst>
      <p:ext uri="{BB962C8B-B14F-4D97-AF65-F5344CB8AC3E}">
        <p14:creationId xmlns:p14="http://schemas.microsoft.com/office/powerpoint/2010/main" val="416924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D85869-E2E2-AE46-A19A-2BEF7A8B9511}" type="slidenum">
              <a:rPr lang="en-US" smtClean="0"/>
              <a:t>21</a:t>
            </a:fld>
            <a:endParaRPr lang="en-US"/>
          </a:p>
        </p:txBody>
      </p:sp>
    </p:spTree>
    <p:extLst>
      <p:ext uri="{BB962C8B-B14F-4D97-AF65-F5344CB8AC3E}">
        <p14:creationId xmlns:p14="http://schemas.microsoft.com/office/powerpoint/2010/main" val="146020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13E1-28DF-CAEC-5D5D-200EAF5E8C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F700860-8B6C-3220-881C-AE13085C6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FFCC77B-8636-6961-C939-FFF9EA4F7588}"/>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E6E6B141-592C-51BC-1F78-511B2003F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99002-2D38-F9B9-A44C-13214AE6A759}"/>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288427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C051-41C9-46CF-F8B5-3B1589D200B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8C80-B63E-E5BB-E45B-BE1A54AA28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A05D8F-27AC-F7BB-600A-DD20B3AB73C9}"/>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5062F852-0E58-B383-3617-3E78EFFF5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59211-EDBB-A61C-E9D0-554D0D41A7A7}"/>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52098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EFD068-AD42-22A2-88A1-B9953DC71B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FD7D92-7AB5-09CA-B027-E0E3D5ABA5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486D320-2CC6-DE6E-30B3-B3FDF27C2F96}"/>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2D2B4A63-8699-7EC5-7A19-304D60D14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27EEA-30B9-7428-2C61-624381B07E07}"/>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3514168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13F3-91D3-CE0E-AD72-11E57BC0F0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8E5AE9D-27C6-66D8-5384-9822682F67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A13CF2-3310-C75E-8FA6-9B9157F32E3F}"/>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F2BA4563-7584-06F1-5C70-30895D1BE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07117-D39F-4222-EE93-07895D3796EC}"/>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293346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9671-830F-1B67-41A0-FD8A8B0EA61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62A9DD-18B7-DD56-0E8A-B3BA23019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D3E803-0A50-7645-EEF9-F3379BCCAA4D}"/>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B208F906-8C26-1F4C-4219-69D66A6B2E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9D976-ECB3-6FE7-A434-6ADD2CBCB754}"/>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55069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2CED-86E1-8D14-CC68-AB0315E29F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88E2E42-666F-1B5A-F9C2-C868E18AEC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F94EB1-CF69-A2F4-6A3E-DADE3829725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F31B961-FE18-BB48-FA12-B5399FAB15DB}"/>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6" name="Footer Placeholder 5">
            <a:extLst>
              <a:ext uri="{FF2B5EF4-FFF2-40B4-BE49-F238E27FC236}">
                <a16:creationId xmlns:a16="http://schemas.microsoft.com/office/drawing/2014/main" id="{19CF35FD-4672-4444-4243-55185A2DA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23262-95FE-2656-82D8-87CE0444AD87}"/>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160508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2B0F-C26F-D6E6-1A0C-57A71C8E63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243020-B82E-6792-5E9C-C9D3ECB3D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F8C5E4-6A81-645B-CA72-5D3A1DD749F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61478A-3390-E192-EF18-201A199515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D2C635-17AF-28E8-337E-C1FF43C9C3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BBBA80F-CD99-47F3-C5CD-28253A9CB444}"/>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8" name="Footer Placeholder 7">
            <a:extLst>
              <a:ext uri="{FF2B5EF4-FFF2-40B4-BE49-F238E27FC236}">
                <a16:creationId xmlns:a16="http://schemas.microsoft.com/office/drawing/2014/main" id="{05EF1E8D-F2BD-1B12-C6CA-74DF6966E2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8BE23-03B1-29F7-7F9A-C44490C64E18}"/>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398509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1D56-D958-0B37-84BE-226428CC0F6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368A321-0CF4-544D-16B3-BD1BBBF7B1F9}"/>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4" name="Footer Placeholder 3">
            <a:extLst>
              <a:ext uri="{FF2B5EF4-FFF2-40B4-BE49-F238E27FC236}">
                <a16:creationId xmlns:a16="http://schemas.microsoft.com/office/drawing/2014/main" id="{178481C5-6898-740F-DED8-E474FEEDA8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377B96-4BC9-4557-B196-1DA3B83DC8CE}"/>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41125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4CF03-F988-C881-69F5-8699A03A8BB7}"/>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3" name="Footer Placeholder 2">
            <a:extLst>
              <a:ext uri="{FF2B5EF4-FFF2-40B4-BE49-F238E27FC236}">
                <a16:creationId xmlns:a16="http://schemas.microsoft.com/office/drawing/2014/main" id="{39A4D7CC-2BC1-EDDF-AD1C-B9F439C5E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5C87D2-2CEA-62C4-5B29-B817CDC1724A}"/>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1326092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7B9B-E61B-C2C0-B98E-465E802342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4F428B-27EB-5BA5-7CCB-5F0AA4D1E6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3A350DF-7387-3C3D-8E65-694147F08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66B999-9869-A0F3-F684-6F5B64223C8E}"/>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6" name="Footer Placeholder 5">
            <a:extLst>
              <a:ext uri="{FF2B5EF4-FFF2-40B4-BE49-F238E27FC236}">
                <a16:creationId xmlns:a16="http://schemas.microsoft.com/office/drawing/2014/main" id="{48CA372A-7933-65AF-0344-25706BF84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CA656-5B0C-55A2-3A6D-7685D01D564F}"/>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394311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2381-4539-13B8-EFA9-2F7D95BD38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073472-36B8-B637-7CC1-732B530A3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FBA4F9-C30C-888D-47AC-7873F0075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836224-6AAE-FE4E-F360-AD8AE7A62227}"/>
              </a:ext>
            </a:extLst>
          </p:cNvPr>
          <p:cNvSpPr>
            <a:spLocks noGrp="1"/>
          </p:cNvSpPr>
          <p:nvPr>
            <p:ph type="dt" sz="half" idx="10"/>
          </p:nvPr>
        </p:nvSpPr>
        <p:spPr/>
        <p:txBody>
          <a:bodyPr/>
          <a:lstStyle/>
          <a:p>
            <a:fld id="{87B504C9-8726-9442-8112-CC5603127752}" type="datetimeFigureOut">
              <a:rPr lang="en-US" smtClean="0"/>
              <a:t>2/28/23</a:t>
            </a:fld>
            <a:endParaRPr lang="en-US"/>
          </a:p>
        </p:txBody>
      </p:sp>
      <p:sp>
        <p:nvSpPr>
          <p:cNvPr id="6" name="Footer Placeholder 5">
            <a:extLst>
              <a:ext uri="{FF2B5EF4-FFF2-40B4-BE49-F238E27FC236}">
                <a16:creationId xmlns:a16="http://schemas.microsoft.com/office/drawing/2014/main" id="{F67D8CEA-79B6-748A-DDB7-3FA7F940A9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4C04E-A9A0-0AF3-5F4A-AAEA96835CD4}"/>
              </a:ext>
            </a:extLst>
          </p:cNvPr>
          <p:cNvSpPr>
            <a:spLocks noGrp="1"/>
          </p:cNvSpPr>
          <p:nvPr>
            <p:ph type="sldNum" sz="quarter" idx="12"/>
          </p:nvPr>
        </p:nvSpPr>
        <p:spPr/>
        <p:txBody>
          <a:bodyPr/>
          <a:lstStyle/>
          <a:p>
            <a:fld id="{60F5031B-FFAA-3142-9FB8-05A333F4FF05}" type="slidenum">
              <a:rPr lang="en-US" smtClean="0"/>
              <a:t>‹#›</a:t>
            </a:fld>
            <a:endParaRPr lang="en-US"/>
          </a:p>
        </p:txBody>
      </p:sp>
    </p:spTree>
    <p:extLst>
      <p:ext uri="{BB962C8B-B14F-4D97-AF65-F5344CB8AC3E}">
        <p14:creationId xmlns:p14="http://schemas.microsoft.com/office/powerpoint/2010/main" val="329066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FB5484-A774-FED5-5C57-CF436A34A4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A0EDC2-5BE7-DC9C-DAA1-71C5708796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E39300-1779-8976-BABF-ECE6B6B2A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504C9-8726-9442-8112-CC5603127752}" type="datetimeFigureOut">
              <a:rPr lang="en-US" smtClean="0"/>
              <a:t>2/28/23</a:t>
            </a:fld>
            <a:endParaRPr lang="en-US"/>
          </a:p>
        </p:txBody>
      </p:sp>
      <p:sp>
        <p:nvSpPr>
          <p:cNvPr id="5" name="Footer Placeholder 4">
            <a:extLst>
              <a:ext uri="{FF2B5EF4-FFF2-40B4-BE49-F238E27FC236}">
                <a16:creationId xmlns:a16="http://schemas.microsoft.com/office/drawing/2014/main" id="{C082D6B9-1B0D-BCAB-6334-6BD8064FE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3E195C-1A2F-53B9-1FF6-CDA765EC7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5031B-FFAA-3142-9FB8-05A333F4FF05}" type="slidenum">
              <a:rPr lang="en-US" smtClean="0"/>
              <a:t>‹#›</a:t>
            </a:fld>
            <a:endParaRPr lang="en-US"/>
          </a:p>
        </p:txBody>
      </p:sp>
    </p:spTree>
    <p:extLst>
      <p:ext uri="{BB962C8B-B14F-4D97-AF65-F5344CB8AC3E}">
        <p14:creationId xmlns:p14="http://schemas.microsoft.com/office/powerpoint/2010/main" val="156593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customXml" Target="../ink/ink9.xml"/><Relationship Id="rId2" Type="http://schemas.openxmlformats.org/officeDocument/2006/relationships/image" Target="../media/image23.png"/><Relationship Id="rId16" Type="http://schemas.openxmlformats.org/officeDocument/2006/relationships/customXml" Target="../ink/ink8.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7.png"/><Relationship Id="rId19" Type="http://schemas.openxmlformats.org/officeDocument/2006/relationships/customXml" Target="../ink/ink11.xml"/><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43D7-B718-4DE6-65D8-7B345147A852}"/>
              </a:ext>
            </a:extLst>
          </p:cNvPr>
          <p:cNvSpPr>
            <a:spLocks noGrp="1"/>
          </p:cNvSpPr>
          <p:nvPr>
            <p:ph type="ctrTitle"/>
          </p:nvPr>
        </p:nvSpPr>
        <p:spPr/>
        <p:txBody>
          <a:bodyPr/>
          <a:lstStyle/>
          <a:p>
            <a:r>
              <a:rPr lang="en-US" dirty="0"/>
              <a:t>Reinforcement Learning</a:t>
            </a:r>
          </a:p>
        </p:txBody>
      </p:sp>
      <p:sp>
        <p:nvSpPr>
          <p:cNvPr id="3" name="Subtitle 2">
            <a:extLst>
              <a:ext uri="{FF2B5EF4-FFF2-40B4-BE49-F238E27FC236}">
                <a16:creationId xmlns:a16="http://schemas.microsoft.com/office/drawing/2014/main" id="{1334B877-70E2-4202-E99D-8BC889972DCD}"/>
              </a:ext>
            </a:extLst>
          </p:cNvPr>
          <p:cNvSpPr>
            <a:spLocks noGrp="1"/>
          </p:cNvSpPr>
          <p:nvPr>
            <p:ph type="subTitle" idx="1"/>
          </p:nvPr>
        </p:nvSpPr>
        <p:spPr/>
        <p:txBody>
          <a:bodyPr/>
          <a:lstStyle/>
          <a:p>
            <a:endParaRPr lang="en-US" dirty="0"/>
          </a:p>
          <a:p>
            <a:r>
              <a:rPr lang="en-US" dirty="0"/>
              <a:t>CCM 2023 Lab #4</a:t>
            </a:r>
          </a:p>
        </p:txBody>
      </p:sp>
    </p:spTree>
    <p:extLst>
      <p:ext uri="{BB962C8B-B14F-4D97-AF65-F5344CB8AC3E}">
        <p14:creationId xmlns:p14="http://schemas.microsoft.com/office/powerpoint/2010/main" val="4143083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CC19-2FAA-1884-CC42-4EB3612C84DF}"/>
              </a:ext>
            </a:extLst>
          </p:cNvPr>
          <p:cNvSpPr>
            <a:spLocks noGrp="1"/>
          </p:cNvSpPr>
          <p:nvPr>
            <p:ph type="title"/>
          </p:nvPr>
        </p:nvSpPr>
        <p:spPr>
          <a:xfrm>
            <a:off x="838200" y="7316"/>
            <a:ext cx="10515600" cy="1113532"/>
          </a:xfrm>
        </p:spPr>
        <p:txBody>
          <a:bodyPr/>
          <a:lstStyle/>
          <a:p>
            <a:pPr algn="ctr"/>
            <a:r>
              <a:rPr lang="en-US" dirty="0"/>
              <a:t>Policy </a:t>
            </a:r>
            <a:r>
              <a:rPr lang="el-GR" i="1" dirty="0"/>
              <a:t>π</a:t>
            </a:r>
            <a:r>
              <a:rPr lang="en-US" dirty="0"/>
              <a:t>(</a:t>
            </a:r>
            <a:r>
              <a:rPr lang="en-US" dirty="0" err="1"/>
              <a:t>s,a</a:t>
            </a:r>
            <a:r>
              <a:rPr lang="en-US" dirty="0"/>
              <a:t>)</a:t>
            </a:r>
          </a:p>
        </p:txBody>
      </p:sp>
      <p:pic>
        <p:nvPicPr>
          <p:cNvPr id="5" name="Content Placeholder 4">
            <a:extLst>
              <a:ext uri="{FF2B5EF4-FFF2-40B4-BE49-F238E27FC236}">
                <a16:creationId xmlns:a16="http://schemas.microsoft.com/office/drawing/2014/main" id="{4731BE94-FD65-4603-34B0-4F4153A482E1}"/>
              </a:ext>
            </a:extLst>
          </p:cNvPr>
          <p:cNvPicPr>
            <a:picLocks noGrp="1" noChangeAspect="1"/>
          </p:cNvPicPr>
          <p:nvPr>
            <p:ph idx="1"/>
          </p:nvPr>
        </p:nvPicPr>
        <p:blipFill>
          <a:blip r:embed="rId2"/>
          <a:stretch>
            <a:fillRect/>
          </a:stretch>
        </p:blipFill>
        <p:spPr>
          <a:xfrm>
            <a:off x="7335939" y="1997432"/>
            <a:ext cx="3275563" cy="901700"/>
          </a:xfrm>
        </p:spPr>
      </p:pic>
      <p:pic>
        <p:nvPicPr>
          <p:cNvPr id="7" name="Picture 6" descr="Text&#10;&#10;Description automatically generated">
            <a:extLst>
              <a:ext uri="{FF2B5EF4-FFF2-40B4-BE49-F238E27FC236}">
                <a16:creationId xmlns:a16="http://schemas.microsoft.com/office/drawing/2014/main" id="{2BEEC0CD-B095-C230-A821-E115C448CAF3}"/>
              </a:ext>
            </a:extLst>
          </p:cNvPr>
          <p:cNvPicPr>
            <a:picLocks noChangeAspect="1"/>
          </p:cNvPicPr>
          <p:nvPr/>
        </p:nvPicPr>
        <p:blipFill>
          <a:blip r:embed="rId3"/>
          <a:stretch>
            <a:fillRect/>
          </a:stretch>
        </p:blipFill>
        <p:spPr>
          <a:xfrm>
            <a:off x="7411351" y="3238362"/>
            <a:ext cx="3200151" cy="9017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DEC7B0C8-BFC2-B15F-362F-E73D12A95942}"/>
              </a:ext>
            </a:extLst>
          </p:cNvPr>
          <p:cNvPicPr>
            <a:picLocks noChangeAspect="1"/>
          </p:cNvPicPr>
          <p:nvPr/>
        </p:nvPicPr>
        <p:blipFill>
          <a:blip r:embed="rId4"/>
          <a:stretch>
            <a:fillRect/>
          </a:stretch>
        </p:blipFill>
        <p:spPr>
          <a:xfrm>
            <a:off x="4306957" y="4389092"/>
            <a:ext cx="7646504" cy="1175112"/>
          </a:xfrm>
          <a:prstGeom prst="rect">
            <a:avLst/>
          </a:prstGeom>
        </p:spPr>
      </p:pic>
      <p:sp>
        <p:nvSpPr>
          <p:cNvPr id="10" name="TextBox 9">
            <a:extLst>
              <a:ext uri="{FF2B5EF4-FFF2-40B4-BE49-F238E27FC236}">
                <a16:creationId xmlns:a16="http://schemas.microsoft.com/office/drawing/2014/main" id="{83F3103D-A831-BA19-6C72-F5A561BA067F}"/>
              </a:ext>
            </a:extLst>
          </p:cNvPr>
          <p:cNvSpPr txBox="1"/>
          <p:nvPr/>
        </p:nvSpPr>
        <p:spPr>
          <a:xfrm>
            <a:off x="288631" y="2125116"/>
            <a:ext cx="4200637" cy="646331"/>
          </a:xfrm>
          <a:prstGeom prst="rect">
            <a:avLst/>
          </a:prstGeom>
          <a:noFill/>
        </p:spPr>
        <p:txBody>
          <a:bodyPr wrap="none" rtlCol="0">
            <a:spAutoFit/>
          </a:bodyPr>
          <a:lstStyle/>
          <a:p>
            <a:r>
              <a:rPr lang="en-US" sz="3600" dirty="0"/>
              <a:t>Action-value function</a:t>
            </a:r>
          </a:p>
        </p:txBody>
      </p:sp>
      <p:sp>
        <p:nvSpPr>
          <p:cNvPr id="11" name="TextBox 10">
            <a:extLst>
              <a:ext uri="{FF2B5EF4-FFF2-40B4-BE49-F238E27FC236}">
                <a16:creationId xmlns:a16="http://schemas.microsoft.com/office/drawing/2014/main" id="{59D25A19-600F-674D-4089-3BA56656409B}"/>
              </a:ext>
            </a:extLst>
          </p:cNvPr>
          <p:cNvSpPr txBox="1"/>
          <p:nvPr/>
        </p:nvSpPr>
        <p:spPr>
          <a:xfrm>
            <a:off x="1003207" y="3337939"/>
            <a:ext cx="2744982" cy="646331"/>
          </a:xfrm>
          <a:prstGeom prst="rect">
            <a:avLst/>
          </a:prstGeom>
          <a:noFill/>
        </p:spPr>
        <p:txBody>
          <a:bodyPr wrap="none" rtlCol="0">
            <a:spAutoFit/>
          </a:bodyPr>
          <a:lstStyle/>
          <a:p>
            <a:r>
              <a:rPr lang="en-US" sz="3600" dirty="0"/>
              <a:t>Greedy policy</a:t>
            </a:r>
          </a:p>
        </p:txBody>
      </p:sp>
      <p:sp>
        <p:nvSpPr>
          <p:cNvPr id="12" name="TextBox 11">
            <a:extLst>
              <a:ext uri="{FF2B5EF4-FFF2-40B4-BE49-F238E27FC236}">
                <a16:creationId xmlns:a16="http://schemas.microsoft.com/office/drawing/2014/main" id="{84CD9041-E945-57C4-6393-2957C0FAE2EC}"/>
              </a:ext>
            </a:extLst>
          </p:cNvPr>
          <p:cNvSpPr txBox="1"/>
          <p:nvPr/>
        </p:nvSpPr>
        <p:spPr>
          <a:xfrm>
            <a:off x="875393" y="4603770"/>
            <a:ext cx="3027111" cy="646331"/>
          </a:xfrm>
          <a:prstGeom prst="rect">
            <a:avLst/>
          </a:prstGeom>
          <a:noFill/>
        </p:spPr>
        <p:txBody>
          <a:bodyPr wrap="none" rtlCol="0">
            <a:spAutoFit/>
          </a:bodyPr>
          <a:lstStyle/>
          <a:p>
            <a:r>
              <a:rPr lang="en-US" sz="3600" dirty="0"/>
              <a:t>𝜖-greedy policy</a:t>
            </a:r>
          </a:p>
        </p:txBody>
      </p:sp>
      <p:cxnSp>
        <p:nvCxnSpPr>
          <p:cNvPr id="13" name="Straight Connector 12">
            <a:extLst>
              <a:ext uri="{FF2B5EF4-FFF2-40B4-BE49-F238E27FC236}">
                <a16:creationId xmlns:a16="http://schemas.microsoft.com/office/drawing/2014/main" id="{06838A55-5AFF-D220-ECA9-20CE089D3A6F}"/>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8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AEC0-B21A-F0F8-0452-1C65BDF6D9AB}"/>
              </a:ext>
            </a:extLst>
          </p:cNvPr>
          <p:cNvSpPr>
            <a:spLocks noGrp="1"/>
          </p:cNvSpPr>
          <p:nvPr>
            <p:ph type="title"/>
          </p:nvPr>
        </p:nvSpPr>
        <p:spPr>
          <a:xfrm>
            <a:off x="838200" y="1"/>
            <a:ext cx="10515600" cy="1120846"/>
          </a:xfrm>
        </p:spPr>
        <p:txBody>
          <a:bodyPr/>
          <a:lstStyle/>
          <a:p>
            <a:pPr algn="ctr"/>
            <a:r>
              <a:rPr lang="en-US" dirty="0"/>
              <a:t>Exploration vs. exploitation</a:t>
            </a:r>
          </a:p>
        </p:txBody>
      </p:sp>
      <p:pic>
        <p:nvPicPr>
          <p:cNvPr id="5" name="Picture 4" descr="Icon&#10;&#10;Description automatically generated">
            <a:extLst>
              <a:ext uri="{FF2B5EF4-FFF2-40B4-BE49-F238E27FC236}">
                <a16:creationId xmlns:a16="http://schemas.microsoft.com/office/drawing/2014/main" id="{19B6609D-4F25-9058-3089-675FF4E3BDA6}"/>
              </a:ext>
            </a:extLst>
          </p:cNvPr>
          <p:cNvPicPr>
            <a:picLocks noChangeAspect="1"/>
          </p:cNvPicPr>
          <p:nvPr/>
        </p:nvPicPr>
        <p:blipFill>
          <a:blip r:embed="rId2"/>
          <a:stretch>
            <a:fillRect/>
          </a:stretch>
        </p:blipFill>
        <p:spPr>
          <a:xfrm>
            <a:off x="767291" y="1950965"/>
            <a:ext cx="10657418" cy="3786188"/>
          </a:xfrm>
          <a:prstGeom prst="rect">
            <a:avLst/>
          </a:prstGeom>
        </p:spPr>
      </p:pic>
      <p:cxnSp>
        <p:nvCxnSpPr>
          <p:cNvPr id="6" name="Straight Connector 5">
            <a:extLst>
              <a:ext uri="{FF2B5EF4-FFF2-40B4-BE49-F238E27FC236}">
                <a16:creationId xmlns:a16="http://schemas.microsoft.com/office/drawing/2014/main" id="{17471F67-CCE3-8E2D-5116-B7C222763035}"/>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8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DAF3-6E77-5BCE-1DE9-BC47D41FDE20}"/>
              </a:ext>
            </a:extLst>
          </p:cNvPr>
          <p:cNvSpPr>
            <a:spLocks noGrp="1"/>
          </p:cNvSpPr>
          <p:nvPr>
            <p:ph type="title"/>
          </p:nvPr>
        </p:nvSpPr>
        <p:spPr>
          <a:xfrm>
            <a:off x="838200" y="-5936"/>
            <a:ext cx="10515600" cy="1150242"/>
          </a:xfrm>
        </p:spPr>
        <p:txBody>
          <a:bodyPr/>
          <a:lstStyle/>
          <a:p>
            <a:pPr algn="ctr"/>
            <a:r>
              <a:rPr lang="en-US" dirty="0"/>
              <a:t>3. Grid world (dynamic environment)</a:t>
            </a:r>
          </a:p>
        </p:txBody>
      </p:sp>
      <p:pic>
        <p:nvPicPr>
          <p:cNvPr id="5" name="Picture 4" descr="A screenshot of a game&#10;&#10;Description automatically generated with medium confidence">
            <a:extLst>
              <a:ext uri="{FF2B5EF4-FFF2-40B4-BE49-F238E27FC236}">
                <a16:creationId xmlns:a16="http://schemas.microsoft.com/office/drawing/2014/main" id="{87C0AE5E-40AF-E1A5-A1F2-53D5819587F3}"/>
              </a:ext>
            </a:extLst>
          </p:cNvPr>
          <p:cNvPicPr>
            <a:picLocks noChangeAspect="1"/>
          </p:cNvPicPr>
          <p:nvPr/>
        </p:nvPicPr>
        <p:blipFill>
          <a:blip r:embed="rId2"/>
          <a:stretch>
            <a:fillRect/>
          </a:stretch>
        </p:blipFill>
        <p:spPr>
          <a:xfrm>
            <a:off x="3166734" y="1144306"/>
            <a:ext cx="5858531" cy="5726945"/>
          </a:xfrm>
          <a:prstGeom prst="rect">
            <a:avLst/>
          </a:prstGeom>
        </p:spPr>
      </p:pic>
      <p:cxnSp>
        <p:nvCxnSpPr>
          <p:cNvPr id="6" name="Straight Connector 5">
            <a:extLst>
              <a:ext uri="{FF2B5EF4-FFF2-40B4-BE49-F238E27FC236}">
                <a16:creationId xmlns:a16="http://schemas.microsoft.com/office/drawing/2014/main" id="{6898BA22-21F5-3B45-83D4-6007718346EA}"/>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568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F84-42C3-5577-98DE-EF71CB51D463}"/>
              </a:ext>
            </a:extLst>
          </p:cNvPr>
          <p:cNvSpPr>
            <a:spLocks noGrp="1"/>
          </p:cNvSpPr>
          <p:nvPr>
            <p:ph type="title"/>
          </p:nvPr>
        </p:nvSpPr>
        <p:spPr>
          <a:xfrm>
            <a:off x="838199" y="1"/>
            <a:ext cx="10515600" cy="1120846"/>
          </a:xfrm>
        </p:spPr>
        <p:txBody>
          <a:bodyPr/>
          <a:lstStyle/>
          <a:p>
            <a:pPr algn="ctr"/>
            <a:r>
              <a:rPr lang="en-US" dirty="0"/>
              <a:t>Markov decision process</a:t>
            </a:r>
          </a:p>
        </p:txBody>
      </p:sp>
      <p:pic>
        <p:nvPicPr>
          <p:cNvPr id="5" name="Picture 4" descr="Timeline&#10;&#10;Description automatically generated">
            <a:extLst>
              <a:ext uri="{FF2B5EF4-FFF2-40B4-BE49-F238E27FC236}">
                <a16:creationId xmlns:a16="http://schemas.microsoft.com/office/drawing/2014/main" id="{13396CCC-4EFE-C8AF-2CA3-B3AE6265FB0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064753" y="2552784"/>
            <a:ext cx="7903467" cy="1176407"/>
          </a:xfrm>
          <a:prstGeom prst="rect">
            <a:avLst/>
          </a:prstGeom>
        </p:spPr>
      </p:pic>
      <p:pic>
        <p:nvPicPr>
          <p:cNvPr id="7" name="Picture 6" descr="Shape, polygon&#10;&#10;Description automatically generated with medium confidence">
            <a:extLst>
              <a:ext uri="{FF2B5EF4-FFF2-40B4-BE49-F238E27FC236}">
                <a16:creationId xmlns:a16="http://schemas.microsoft.com/office/drawing/2014/main" id="{F2D1FFB6-3640-7919-0807-C6F86E9AAE51}"/>
              </a:ext>
            </a:extLst>
          </p:cNvPr>
          <p:cNvPicPr>
            <a:picLocks noChangeAspect="1"/>
          </p:cNvPicPr>
          <p:nvPr/>
        </p:nvPicPr>
        <p:blipFill>
          <a:blip r:embed="rId5"/>
          <a:stretch>
            <a:fillRect/>
          </a:stretch>
        </p:blipFill>
        <p:spPr>
          <a:xfrm>
            <a:off x="3596584" y="3403283"/>
            <a:ext cx="4712528" cy="3366091"/>
          </a:xfrm>
          <a:prstGeom prst="rect">
            <a:avLst/>
          </a:prstGeom>
        </p:spPr>
      </p:pic>
      <p:cxnSp>
        <p:nvCxnSpPr>
          <p:cNvPr id="8" name="Straight Connector 7">
            <a:extLst>
              <a:ext uri="{FF2B5EF4-FFF2-40B4-BE49-F238E27FC236}">
                <a16:creationId xmlns:a16="http://schemas.microsoft.com/office/drawing/2014/main" id="{8C45E246-B952-0FEB-5BB4-CE9124D72BE5}"/>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1C041E-8D38-F1BB-59AF-6C4DB65624C6}"/>
              </a:ext>
            </a:extLst>
          </p:cNvPr>
          <p:cNvSpPr txBox="1"/>
          <p:nvPr/>
        </p:nvSpPr>
        <p:spPr>
          <a:xfrm>
            <a:off x="689114" y="1205115"/>
            <a:ext cx="10664685" cy="1446550"/>
          </a:xfrm>
          <a:prstGeom prst="rect">
            <a:avLst/>
          </a:prstGeom>
          <a:noFill/>
        </p:spPr>
        <p:txBody>
          <a:bodyPr wrap="square">
            <a:spAutoFit/>
          </a:bodyPr>
          <a:lstStyle/>
          <a:p>
            <a:pPr algn="just"/>
            <a:r>
              <a:rPr lang="en-GB" sz="2200" dirty="0"/>
              <a:t>In a sequential decision problem, the actions executed in one state not only may lead to immediate rewards but may also affect the states experienced next. Each individual action may therefore affect all future rewards. Thus, making decisions in this setting requires considering each action in terms of their expected </a:t>
            </a:r>
            <a:r>
              <a:rPr lang="en-GB" sz="2200" b="1" dirty="0"/>
              <a:t>cumulative</a:t>
            </a:r>
            <a:r>
              <a:rPr lang="en-GB" sz="2200" dirty="0"/>
              <a:t> future reward.</a:t>
            </a:r>
            <a:endParaRPr lang="en-US" sz="2200" dirty="0"/>
          </a:p>
        </p:txBody>
      </p:sp>
      <p:sp>
        <p:nvSpPr>
          <p:cNvPr id="3" name="Triangle 2">
            <a:extLst>
              <a:ext uri="{FF2B5EF4-FFF2-40B4-BE49-F238E27FC236}">
                <a16:creationId xmlns:a16="http://schemas.microsoft.com/office/drawing/2014/main" id="{79C756C0-7536-95B4-676B-FB92EF91D735}"/>
              </a:ext>
            </a:extLst>
          </p:cNvPr>
          <p:cNvSpPr/>
          <p:nvPr/>
        </p:nvSpPr>
        <p:spPr>
          <a:xfrm>
            <a:off x="7068067" y="5424613"/>
            <a:ext cx="358345" cy="63019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11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screen with white text&#10;&#10;Description automatically generated with low confidence">
            <a:extLst>
              <a:ext uri="{FF2B5EF4-FFF2-40B4-BE49-F238E27FC236}">
                <a16:creationId xmlns:a16="http://schemas.microsoft.com/office/drawing/2014/main" id="{2A54A7C0-D08C-E771-56DF-0071E44C13FF}"/>
              </a:ext>
            </a:extLst>
          </p:cNvPr>
          <p:cNvPicPr>
            <a:picLocks noGrp="1" noChangeAspect="1"/>
          </p:cNvPicPr>
          <p:nvPr>
            <p:ph idx="1"/>
          </p:nvPr>
        </p:nvPicPr>
        <p:blipFill>
          <a:blip r:embed="rId2">
            <a:biLevel thresh="75000"/>
          </a:blip>
          <a:stretch>
            <a:fillRect/>
          </a:stretch>
        </p:blipFill>
        <p:spPr>
          <a:xfrm>
            <a:off x="838200" y="1544916"/>
            <a:ext cx="10515600" cy="2127155"/>
          </a:xfrm>
        </p:spPr>
      </p:pic>
      <p:sp>
        <p:nvSpPr>
          <p:cNvPr id="7" name="Title 6">
            <a:extLst>
              <a:ext uri="{FF2B5EF4-FFF2-40B4-BE49-F238E27FC236}">
                <a16:creationId xmlns:a16="http://schemas.microsoft.com/office/drawing/2014/main" id="{5C563EE0-87E5-9CCF-D60D-674AC27C1039}"/>
              </a:ext>
            </a:extLst>
          </p:cNvPr>
          <p:cNvSpPr>
            <a:spLocks noGrp="1"/>
          </p:cNvSpPr>
          <p:nvPr>
            <p:ph type="title"/>
          </p:nvPr>
        </p:nvSpPr>
        <p:spPr>
          <a:xfrm>
            <a:off x="838200" y="7317"/>
            <a:ext cx="10515600" cy="1113530"/>
          </a:xfrm>
        </p:spPr>
        <p:txBody>
          <a:bodyPr/>
          <a:lstStyle/>
          <a:p>
            <a:pPr algn="ctr"/>
            <a:r>
              <a:rPr lang="en-US" dirty="0"/>
              <a:t>Environment</a:t>
            </a:r>
          </a:p>
        </p:txBody>
      </p:sp>
      <p:pic>
        <p:nvPicPr>
          <p:cNvPr id="9" name="Picture 8" descr="Engineering drawing&#10;&#10;Description automatically generated">
            <a:extLst>
              <a:ext uri="{FF2B5EF4-FFF2-40B4-BE49-F238E27FC236}">
                <a16:creationId xmlns:a16="http://schemas.microsoft.com/office/drawing/2014/main" id="{4B5A0F2A-C7A8-5F61-EA81-AA298950C2C6}"/>
              </a:ext>
            </a:extLst>
          </p:cNvPr>
          <p:cNvPicPr>
            <a:picLocks noChangeAspect="1"/>
          </p:cNvPicPr>
          <p:nvPr/>
        </p:nvPicPr>
        <p:blipFill>
          <a:blip r:embed="rId3"/>
          <a:stretch>
            <a:fillRect/>
          </a:stretch>
        </p:blipFill>
        <p:spPr>
          <a:xfrm>
            <a:off x="4521200" y="3883687"/>
            <a:ext cx="3149600" cy="2881549"/>
          </a:xfrm>
          <a:prstGeom prst="rect">
            <a:avLst/>
          </a:prstGeom>
        </p:spPr>
      </p:pic>
      <p:cxnSp>
        <p:nvCxnSpPr>
          <p:cNvPr id="10" name="Straight Connector 9">
            <a:extLst>
              <a:ext uri="{FF2B5EF4-FFF2-40B4-BE49-F238E27FC236}">
                <a16:creationId xmlns:a16="http://schemas.microsoft.com/office/drawing/2014/main" id="{5622BE56-7BB4-266B-8DCE-53F4151DB5B7}"/>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949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921-39E5-D20C-21A2-0A4EA02764D1}"/>
              </a:ext>
            </a:extLst>
          </p:cNvPr>
          <p:cNvSpPr>
            <a:spLocks noGrp="1"/>
          </p:cNvSpPr>
          <p:nvPr>
            <p:ph type="title"/>
          </p:nvPr>
        </p:nvSpPr>
        <p:spPr>
          <a:xfrm>
            <a:off x="838200" y="1"/>
            <a:ext cx="10515600" cy="1120846"/>
          </a:xfrm>
        </p:spPr>
        <p:txBody>
          <a:bodyPr/>
          <a:lstStyle/>
          <a:p>
            <a:pPr algn="ctr"/>
            <a:r>
              <a:rPr lang="en-US" dirty="0"/>
              <a:t>Bellman equation</a:t>
            </a:r>
          </a:p>
        </p:txBody>
      </p:sp>
      <p:pic>
        <p:nvPicPr>
          <p:cNvPr id="5" name="Content Placeholder 4" descr="A picture containing icon&#10;&#10;Description automatically generated">
            <a:extLst>
              <a:ext uri="{FF2B5EF4-FFF2-40B4-BE49-F238E27FC236}">
                <a16:creationId xmlns:a16="http://schemas.microsoft.com/office/drawing/2014/main" id="{B61A5927-E924-8A98-EC46-24B122348210}"/>
              </a:ext>
            </a:extLst>
          </p:cNvPr>
          <p:cNvPicPr>
            <a:picLocks noGrp="1" noChangeAspect="1"/>
          </p:cNvPicPr>
          <p:nvPr>
            <p:ph idx="1"/>
          </p:nvPr>
        </p:nvPicPr>
        <p:blipFill>
          <a:blip r:embed="rId2">
            <a:biLevel thresh="75000"/>
          </a:blip>
          <a:stretch>
            <a:fillRect/>
          </a:stretch>
        </p:blipFill>
        <p:spPr>
          <a:xfrm>
            <a:off x="838200" y="2609034"/>
            <a:ext cx="10515600" cy="1639932"/>
          </a:xfrm>
        </p:spPr>
      </p:pic>
      <p:cxnSp>
        <p:nvCxnSpPr>
          <p:cNvPr id="8" name="Straight Connector 7">
            <a:extLst>
              <a:ext uri="{FF2B5EF4-FFF2-40B4-BE49-F238E27FC236}">
                <a16:creationId xmlns:a16="http://schemas.microsoft.com/office/drawing/2014/main" id="{E02F03C2-10B6-CBF5-4417-6755D6A07B34}"/>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5B54C5-5D5D-5C63-0626-40A4D3757319}"/>
              </a:ext>
            </a:extLst>
          </p:cNvPr>
          <p:cNvSpPr txBox="1"/>
          <p:nvPr/>
        </p:nvSpPr>
        <p:spPr>
          <a:xfrm>
            <a:off x="838200" y="4784034"/>
            <a:ext cx="10200861" cy="1200329"/>
          </a:xfrm>
          <a:prstGeom prst="rect">
            <a:avLst/>
          </a:prstGeom>
          <a:noFill/>
        </p:spPr>
        <p:txBody>
          <a:bodyPr wrap="square" rtlCol="0">
            <a:spAutoFit/>
          </a:bodyPr>
          <a:lstStyle/>
          <a:p>
            <a:r>
              <a:rPr lang="en-US" sz="3600" dirty="0"/>
              <a:t>Find the optimal solution that maximizes cumulative reward.</a:t>
            </a:r>
          </a:p>
        </p:txBody>
      </p:sp>
    </p:spTree>
    <p:extLst>
      <p:ext uri="{BB962C8B-B14F-4D97-AF65-F5344CB8AC3E}">
        <p14:creationId xmlns:p14="http://schemas.microsoft.com/office/powerpoint/2010/main" val="797433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903D-310D-807E-7AEA-E898F55951B9}"/>
              </a:ext>
            </a:extLst>
          </p:cNvPr>
          <p:cNvSpPr>
            <a:spLocks noGrp="1"/>
          </p:cNvSpPr>
          <p:nvPr>
            <p:ph type="title"/>
          </p:nvPr>
        </p:nvSpPr>
        <p:spPr>
          <a:xfrm>
            <a:off x="838200" y="7317"/>
            <a:ext cx="10515600" cy="1113530"/>
          </a:xfrm>
        </p:spPr>
        <p:txBody>
          <a:bodyPr/>
          <a:lstStyle/>
          <a:p>
            <a:pPr algn="ctr"/>
            <a:r>
              <a:rPr lang="en-US" dirty="0"/>
              <a:t>Different possible solutions</a:t>
            </a:r>
          </a:p>
        </p:txBody>
      </p:sp>
      <p:sp>
        <p:nvSpPr>
          <p:cNvPr id="3" name="Content Placeholder 2">
            <a:extLst>
              <a:ext uri="{FF2B5EF4-FFF2-40B4-BE49-F238E27FC236}">
                <a16:creationId xmlns:a16="http://schemas.microsoft.com/office/drawing/2014/main" id="{9B39E610-C8E7-53F8-D015-8064BFE6C343}"/>
              </a:ext>
            </a:extLst>
          </p:cNvPr>
          <p:cNvSpPr>
            <a:spLocks noGrp="1"/>
          </p:cNvSpPr>
          <p:nvPr>
            <p:ph idx="1"/>
          </p:nvPr>
        </p:nvSpPr>
        <p:spPr/>
        <p:txBody>
          <a:bodyPr/>
          <a:lstStyle/>
          <a:p>
            <a:r>
              <a:rPr lang="en-US" b="1" dirty="0"/>
              <a:t>Dynamic programming </a:t>
            </a:r>
          </a:p>
          <a:p>
            <a:pPr marL="0" indent="0">
              <a:buNone/>
            </a:pPr>
            <a:r>
              <a:rPr lang="en-US" dirty="0"/>
              <a:t>Solve a system of equations</a:t>
            </a:r>
          </a:p>
          <a:p>
            <a:pPr marL="0" indent="0">
              <a:buNone/>
            </a:pPr>
            <a:endParaRPr lang="en-US" dirty="0"/>
          </a:p>
          <a:p>
            <a:r>
              <a:rPr lang="en-US" b="1" dirty="0"/>
              <a:t>Monte Carlo</a:t>
            </a:r>
          </a:p>
          <a:p>
            <a:pPr marL="0" indent="0">
              <a:buNone/>
            </a:pPr>
            <a:r>
              <a:rPr lang="en-US" dirty="0"/>
              <a:t>Run simulations</a:t>
            </a:r>
          </a:p>
          <a:p>
            <a:pPr marL="0" indent="0">
              <a:buNone/>
            </a:pPr>
            <a:endParaRPr lang="en-US" dirty="0"/>
          </a:p>
          <a:p>
            <a:r>
              <a:rPr lang="en-US" b="1" dirty="0"/>
              <a:t>TD methods</a:t>
            </a:r>
          </a:p>
          <a:p>
            <a:pPr marL="0" indent="0">
              <a:buNone/>
            </a:pPr>
            <a:r>
              <a:rPr lang="en-US" dirty="0"/>
              <a:t>Make predictions</a:t>
            </a:r>
          </a:p>
          <a:p>
            <a:endParaRPr lang="en-US" dirty="0"/>
          </a:p>
        </p:txBody>
      </p:sp>
      <p:cxnSp>
        <p:nvCxnSpPr>
          <p:cNvPr id="4" name="Straight Connector 3">
            <a:extLst>
              <a:ext uri="{FF2B5EF4-FFF2-40B4-BE49-F238E27FC236}">
                <a16:creationId xmlns:a16="http://schemas.microsoft.com/office/drawing/2014/main" id="{40F91470-5CEC-102B-2190-5A2D54F07978}"/>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99F5-C518-DBE2-17FD-99F4C52C4FB8}"/>
              </a:ext>
            </a:extLst>
          </p:cNvPr>
          <p:cNvSpPr>
            <a:spLocks noGrp="1"/>
          </p:cNvSpPr>
          <p:nvPr>
            <p:ph type="title"/>
          </p:nvPr>
        </p:nvSpPr>
        <p:spPr>
          <a:xfrm>
            <a:off x="838200" y="1"/>
            <a:ext cx="10515600" cy="1120846"/>
          </a:xfrm>
        </p:spPr>
        <p:txBody>
          <a:bodyPr/>
          <a:lstStyle/>
          <a:p>
            <a:pPr algn="ctr"/>
            <a:r>
              <a:rPr lang="en-US" dirty="0"/>
              <a:t>Policy Iteration (a.k.a. dynamic programming)</a:t>
            </a:r>
          </a:p>
        </p:txBody>
      </p:sp>
      <p:pic>
        <p:nvPicPr>
          <p:cNvPr id="5" name="Content Placeholder 4" descr="Calendar&#10;&#10;Description automatically generated">
            <a:extLst>
              <a:ext uri="{FF2B5EF4-FFF2-40B4-BE49-F238E27FC236}">
                <a16:creationId xmlns:a16="http://schemas.microsoft.com/office/drawing/2014/main" id="{DD0A34D5-4297-8954-C8F1-0E89023ED3A2}"/>
              </a:ext>
            </a:extLst>
          </p:cNvPr>
          <p:cNvPicPr>
            <a:picLocks noGrp="1" noChangeAspect="1"/>
          </p:cNvPicPr>
          <p:nvPr>
            <p:ph idx="1"/>
          </p:nvPr>
        </p:nvPicPr>
        <p:blipFill>
          <a:blip r:embed="rId2"/>
          <a:stretch>
            <a:fillRect/>
          </a:stretch>
        </p:blipFill>
        <p:spPr>
          <a:xfrm>
            <a:off x="1939131" y="1463634"/>
            <a:ext cx="8091488" cy="2532671"/>
          </a:xfrm>
        </p:spPr>
      </p:pic>
      <p:pic>
        <p:nvPicPr>
          <p:cNvPr id="7" name="Picture 6" descr="A close-up of a clock&#10;&#10;Description automatically generated with medium confidence">
            <a:extLst>
              <a:ext uri="{FF2B5EF4-FFF2-40B4-BE49-F238E27FC236}">
                <a16:creationId xmlns:a16="http://schemas.microsoft.com/office/drawing/2014/main" id="{E5B148A9-9333-A913-3ED7-8BC5448D3650}"/>
              </a:ext>
            </a:extLst>
          </p:cNvPr>
          <p:cNvPicPr>
            <a:picLocks noChangeAspect="1"/>
          </p:cNvPicPr>
          <p:nvPr/>
        </p:nvPicPr>
        <p:blipFill>
          <a:blip r:embed="rId3"/>
          <a:stretch>
            <a:fillRect/>
          </a:stretch>
        </p:blipFill>
        <p:spPr>
          <a:xfrm>
            <a:off x="2332831" y="4125053"/>
            <a:ext cx="4153694" cy="2509523"/>
          </a:xfrm>
          <a:prstGeom prst="rect">
            <a:avLst/>
          </a:prstGeom>
        </p:spPr>
      </p:pic>
      <p:pic>
        <p:nvPicPr>
          <p:cNvPr id="9" name="Picture 8" descr="Diagram&#10;&#10;Description automatically generated">
            <a:extLst>
              <a:ext uri="{FF2B5EF4-FFF2-40B4-BE49-F238E27FC236}">
                <a16:creationId xmlns:a16="http://schemas.microsoft.com/office/drawing/2014/main" id="{0D9206BB-C662-25BB-BE08-1D7A4E2B58A6}"/>
              </a:ext>
            </a:extLst>
          </p:cNvPr>
          <p:cNvPicPr>
            <a:picLocks noChangeAspect="1"/>
          </p:cNvPicPr>
          <p:nvPr/>
        </p:nvPicPr>
        <p:blipFill>
          <a:blip r:embed="rId4"/>
          <a:stretch>
            <a:fillRect/>
          </a:stretch>
        </p:blipFill>
        <p:spPr>
          <a:xfrm>
            <a:off x="8103807" y="3893269"/>
            <a:ext cx="1926812" cy="2737153"/>
          </a:xfrm>
          <a:prstGeom prst="rect">
            <a:avLst/>
          </a:prstGeom>
        </p:spPr>
      </p:pic>
      <p:cxnSp>
        <p:nvCxnSpPr>
          <p:cNvPr id="10" name="Straight Connector 9">
            <a:extLst>
              <a:ext uri="{FF2B5EF4-FFF2-40B4-BE49-F238E27FC236}">
                <a16:creationId xmlns:a16="http://schemas.microsoft.com/office/drawing/2014/main" id="{81C0F713-F201-16E2-E0BE-66EF0E49BA7E}"/>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7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7AD9-6094-1802-AD76-B6A0CFDF157D}"/>
              </a:ext>
            </a:extLst>
          </p:cNvPr>
          <p:cNvSpPr>
            <a:spLocks noGrp="1"/>
          </p:cNvSpPr>
          <p:nvPr>
            <p:ph type="title"/>
          </p:nvPr>
        </p:nvSpPr>
        <p:spPr>
          <a:xfrm>
            <a:off x="838200" y="7318"/>
            <a:ext cx="10515600" cy="1113530"/>
          </a:xfrm>
        </p:spPr>
        <p:txBody>
          <a:bodyPr/>
          <a:lstStyle/>
          <a:p>
            <a:pPr algn="ctr"/>
            <a:r>
              <a:rPr lang="en-US" dirty="0"/>
              <a:t>First-Visit Monte Carlo (simulations)</a:t>
            </a:r>
          </a:p>
        </p:txBody>
      </p:sp>
      <p:pic>
        <p:nvPicPr>
          <p:cNvPr id="5" name="Picture 4" descr="Chart&#10;&#10;Description automatically generated">
            <a:extLst>
              <a:ext uri="{FF2B5EF4-FFF2-40B4-BE49-F238E27FC236}">
                <a16:creationId xmlns:a16="http://schemas.microsoft.com/office/drawing/2014/main" id="{31D0BC23-DF2B-38ED-3011-D4C7D4B80608}"/>
              </a:ext>
            </a:extLst>
          </p:cNvPr>
          <p:cNvPicPr>
            <a:picLocks noChangeAspect="1"/>
          </p:cNvPicPr>
          <p:nvPr/>
        </p:nvPicPr>
        <p:blipFill>
          <a:blip r:embed="rId2"/>
          <a:stretch>
            <a:fillRect/>
          </a:stretch>
        </p:blipFill>
        <p:spPr>
          <a:xfrm>
            <a:off x="1557131" y="1371257"/>
            <a:ext cx="9077738" cy="3300995"/>
          </a:xfrm>
          <a:prstGeom prst="rect">
            <a:avLst/>
          </a:prstGeom>
        </p:spPr>
      </p:pic>
      <p:cxnSp>
        <p:nvCxnSpPr>
          <p:cNvPr id="6" name="Straight Connector 5">
            <a:extLst>
              <a:ext uri="{FF2B5EF4-FFF2-40B4-BE49-F238E27FC236}">
                <a16:creationId xmlns:a16="http://schemas.microsoft.com/office/drawing/2014/main" id="{4220AB9D-D6FA-882D-454E-005861445497}"/>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Table 40">
            <a:extLst>
              <a:ext uri="{FF2B5EF4-FFF2-40B4-BE49-F238E27FC236}">
                <a16:creationId xmlns:a16="http://schemas.microsoft.com/office/drawing/2014/main" id="{91A237C1-7DC1-AA31-AFA0-3FB7D77E76AA}"/>
              </a:ext>
            </a:extLst>
          </p:cNvPr>
          <p:cNvGraphicFramePr>
            <a:graphicFrameLocks noGrp="1"/>
          </p:cNvGraphicFramePr>
          <p:nvPr>
            <p:extLst>
              <p:ext uri="{D42A27DB-BD31-4B8C-83A1-F6EECF244321}">
                <p14:modId xmlns:p14="http://schemas.microsoft.com/office/powerpoint/2010/main" val="4151948010"/>
              </p:ext>
            </p:extLst>
          </p:nvPr>
        </p:nvGraphicFramePr>
        <p:xfrm>
          <a:off x="2047461" y="5061280"/>
          <a:ext cx="1771376" cy="1560927"/>
        </p:xfrm>
        <a:graphic>
          <a:graphicData uri="http://schemas.openxmlformats.org/drawingml/2006/table">
            <a:tbl>
              <a:tblPr firstRow="1" bandRow="1">
                <a:tableStyleId>{2D5ABB26-0587-4C30-8999-92F81FD0307C}</a:tableStyleId>
              </a:tblPr>
              <a:tblGrid>
                <a:gridCol w="442844">
                  <a:extLst>
                    <a:ext uri="{9D8B030D-6E8A-4147-A177-3AD203B41FA5}">
                      <a16:colId xmlns:a16="http://schemas.microsoft.com/office/drawing/2014/main" val="4217694543"/>
                    </a:ext>
                  </a:extLst>
                </a:gridCol>
                <a:gridCol w="442844">
                  <a:extLst>
                    <a:ext uri="{9D8B030D-6E8A-4147-A177-3AD203B41FA5}">
                      <a16:colId xmlns:a16="http://schemas.microsoft.com/office/drawing/2014/main" val="3705253597"/>
                    </a:ext>
                  </a:extLst>
                </a:gridCol>
                <a:gridCol w="442844">
                  <a:extLst>
                    <a:ext uri="{9D8B030D-6E8A-4147-A177-3AD203B41FA5}">
                      <a16:colId xmlns:a16="http://schemas.microsoft.com/office/drawing/2014/main" val="934720059"/>
                    </a:ext>
                  </a:extLst>
                </a:gridCol>
                <a:gridCol w="442844">
                  <a:extLst>
                    <a:ext uri="{9D8B030D-6E8A-4147-A177-3AD203B41FA5}">
                      <a16:colId xmlns:a16="http://schemas.microsoft.com/office/drawing/2014/main" val="2194575979"/>
                    </a:ext>
                  </a:extLst>
                </a:gridCol>
              </a:tblGrid>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96045"/>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55496"/>
                  </a:ext>
                </a:extLst>
              </a:tr>
              <a:tr h="52030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588489"/>
                  </a:ext>
                </a:extLst>
              </a:tr>
            </a:tbl>
          </a:graphicData>
        </a:graphic>
      </p:graphicFrame>
      <p:graphicFrame>
        <p:nvGraphicFramePr>
          <p:cNvPr id="41" name="Table 40">
            <a:extLst>
              <a:ext uri="{FF2B5EF4-FFF2-40B4-BE49-F238E27FC236}">
                <a16:creationId xmlns:a16="http://schemas.microsoft.com/office/drawing/2014/main" id="{84686440-53AB-7133-3B61-DD8DC288D6AC}"/>
              </a:ext>
            </a:extLst>
          </p:cNvPr>
          <p:cNvGraphicFramePr>
            <a:graphicFrameLocks noGrp="1"/>
          </p:cNvGraphicFramePr>
          <p:nvPr>
            <p:extLst>
              <p:ext uri="{D42A27DB-BD31-4B8C-83A1-F6EECF244321}">
                <p14:modId xmlns:p14="http://schemas.microsoft.com/office/powerpoint/2010/main" val="99456476"/>
              </p:ext>
            </p:extLst>
          </p:nvPr>
        </p:nvGraphicFramePr>
        <p:xfrm>
          <a:off x="4094922" y="5061279"/>
          <a:ext cx="1771376" cy="1560927"/>
        </p:xfrm>
        <a:graphic>
          <a:graphicData uri="http://schemas.openxmlformats.org/drawingml/2006/table">
            <a:tbl>
              <a:tblPr firstRow="1" bandRow="1">
                <a:tableStyleId>{2D5ABB26-0587-4C30-8999-92F81FD0307C}</a:tableStyleId>
              </a:tblPr>
              <a:tblGrid>
                <a:gridCol w="442844">
                  <a:extLst>
                    <a:ext uri="{9D8B030D-6E8A-4147-A177-3AD203B41FA5}">
                      <a16:colId xmlns:a16="http://schemas.microsoft.com/office/drawing/2014/main" val="4217694543"/>
                    </a:ext>
                  </a:extLst>
                </a:gridCol>
                <a:gridCol w="442844">
                  <a:extLst>
                    <a:ext uri="{9D8B030D-6E8A-4147-A177-3AD203B41FA5}">
                      <a16:colId xmlns:a16="http://schemas.microsoft.com/office/drawing/2014/main" val="3705253597"/>
                    </a:ext>
                  </a:extLst>
                </a:gridCol>
                <a:gridCol w="442844">
                  <a:extLst>
                    <a:ext uri="{9D8B030D-6E8A-4147-A177-3AD203B41FA5}">
                      <a16:colId xmlns:a16="http://schemas.microsoft.com/office/drawing/2014/main" val="934720059"/>
                    </a:ext>
                  </a:extLst>
                </a:gridCol>
                <a:gridCol w="442844">
                  <a:extLst>
                    <a:ext uri="{9D8B030D-6E8A-4147-A177-3AD203B41FA5}">
                      <a16:colId xmlns:a16="http://schemas.microsoft.com/office/drawing/2014/main" val="2194575979"/>
                    </a:ext>
                  </a:extLst>
                </a:gridCol>
              </a:tblGrid>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96045"/>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55496"/>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588489"/>
                  </a:ext>
                </a:extLst>
              </a:tr>
            </a:tbl>
          </a:graphicData>
        </a:graphic>
      </p:graphicFrame>
      <p:graphicFrame>
        <p:nvGraphicFramePr>
          <p:cNvPr id="42" name="Table 40">
            <a:extLst>
              <a:ext uri="{FF2B5EF4-FFF2-40B4-BE49-F238E27FC236}">
                <a16:creationId xmlns:a16="http://schemas.microsoft.com/office/drawing/2014/main" id="{3949329F-3271-23AB-ED9C-0B5EBDFB317B}"/>
              </a:ext>
            </a:extLst>
          </p:cNvPr>
          <p:cNvGraphicFramePr>
            <a:graphicFrameLocks noGrp="1"/>
          </p:cNvGraphicFramePr>
          <p:nvPr>
            <p:extLst>
              <p:ext uri="{D42A27DB-BD31-4B8C-83A1-F6EECF244321}">
                <p14:modId xmlns:p14="http://schemas.microsoft.com/office/powerpoint/2010/main" val="1004654037"/>
              </p:ext>
            </p:extLst>
          </p:nvPr>
        </p:nvGraphicFramePr>
        <p:xfrm>
          <a:off x="6142383" y="5061279"/>
          <a:ext cx="1771376" cy="1560927"/>
        </p:xfrm>
        <a:graphic>
          <a:graphicData uri="http://schemas.openxmlformats.org/drawingml/2006/table">
            <a:tbl>
              <a:tblPr firstRow="1" bandRow="1">
                <a:tableStyleId>{2D5ABB26-0587-4C30-8999-92F81FD0307C}</a:tableStyleId>
              </a:tblPr>
              <a:tblGrid>
                <a:gridCol w="442844">
                  <a:extLst>
                    <a:ext uri="{9D8B030D-6E8A-4147-A177-3AD203B41FA5}">
                      <a16:colId xmlns:a16="http://schemas.microsoft.com/office/drawing/2014/main" val="4217694543"/>
                    </a:ext>
                  </a:extLst>
                </a:gridCol>
                <a:gridCol w="442844">
                  <a:extLst>
                    <a:ext uri="{9D8B030D-6E8A-4147-A177-3AD203B41FA5}">
                      <a16:colId xmlns:a16="http://schemas.microsoft.com/office/drawing/2014/main" val="3705253597"/>
                    </a:ext>
                  </a:extLst>
                </a:gridCol>
                <a:gridCol w="442844">
                  <a:extLst>
                    <a:ext uri="{9D8B030D-6E8A-4147-A177-3AD203B41FA5}">
                      <a16:colId xmlns:a16="http://schemas.microsoft.com/office/drawing/2014/main" val="934720059"/>
                    </a:ext>
                  </a:extLst>
                </a:gridCol>
                <a:gridCol w="442844">
                  <a:extLst>
                    <a:ext uri="{9D8B030D-6E8A-4147-A177-3AD203B41FA5}">
                      <a16:colId xmlns:a16="http://schemas.microsoft.com/office/drawing/2014/main" val="2194575979"/>
                    </a:ext>
                  </a:extLst>
                </a:gridCol>
              </a:tblGrid>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96045"/>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55496"/>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588489"/>
                  </a:ext>
                </a:extLst>
              </a:tr>
            </a:tbl>
          </a:graphicData>
        </a:graphic>
      </p:graphicFrame>
      <p:graphicFrame>
        <p:nvGraphicFramePr>
          <p:cNvPr id="43" name="Table 40">
            <a:extLst>
              <a:ext uri="{FF2B5EF4-FFF2-40B4-BE49-F238E27FC236}">
                <a16:creationId xmlns:a16="http://schemas.microsoft.com/office/drawing/2014/main" id="{F4508335-739E-48BE-7C5D-BE7F7B6D4F25}"/>
              </a:ext>
            </a:extLst>
          </p:cNvPr>
          <p:cNvGraphicFramePr>
            <a:graphicFrameLocks noGrp="1"/>
          </p:cNvGraphicFramePr>
          <p:nvPr>
            <p:extLst>
              <p:ext uri="{D42A27DB-BD31-4B8C-83A1-F6EECF244321}">
                <p14:modId xmlns:p14="http://schemas.microsoft.com/office/powerpoint/2010/main" val="3944707295"/>
              </p:ext>
            </p:extLst>
          </p:nvPr>
        </p:nvGraphicFramePr>
        <p:xfrm>
          <a:off x="8189844" y="5061278"/>
          <a:ext cx="1771376" cy="1560927"/>
        </p:xfrm>
        <a:graphic>
          <a:graphicData uri="http://schemas.openxmlformats.org/drawingml/2006/table">
            <a:tbl>
              <a:tblPr firstRow="1" bandRow="1">
                <a:tableStyleId>{2D5ABB26-0587-4C30-8999-92F81FD0307C}</a:tableStyleId>
              </a:tblPr>
              <a:tblGrid>
                <a:gridCol w="442844">
                  <a:extLst>
                    <a:ext uri="{9D8B030D-6E8A-4147-A177-3AD203B41FA5}">
                      <a16:colId xmlns:a16="http://schemas.microsoft.com/office/drawing/2014/main" val="4217694543"/>
                    </a:ext>
                  </a:extLst>
                </a:gridCol>
                <a:gridCol w="442844">
                  <a:extLst>
                    <a:ext uri="{9D8B030D-6E8A-4147-A177-3AD203B41FA5}">
                      <a16:colId xmlns:a16="http://schemas.microsoft.com/office/drawing/2014/main" val="3705253597"/>
                    </a:ext>
                  </a:extLst>
                </a:gridCol>
                <a:gridCol w="442844">
                  <a:extLst>
                    <a:ext uri="{9D8B030D-6E8A-4147-A177-3AD203B41FA5}">
                      <a16:colId xmlns:a16="http://schemas.microsoft.com/office/drawing/2014/main" val="934720059"/>
                    </a:ext>
                  </a:extLst>
                </a:gridCol>
                <a:gridCol w="442844">
                  <a:extLst>
                    <a:ext uri="{9D8B030D-6E8A-4147-A177-3AD203B41FA5}">
                      <a16:colId xmlns:a16="http://schemas.microsoft.com/office/drawing/2014/main" val="2194575979"/>
                    </a:ext>
                  </a:extLst>
                </a:gridCol>
              </a:tblGrid>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96045"/>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55496"/>
                  </a:ext>
                </a:extLst>
              </a:tr>
              <a:tr h="52030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588489"/>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99647BD4-0CDA-7668-515E-69CBE4A91A77}"/>
                  </a:ext>
                </a:extLst>
              </p14:cNvPr>
              <p14:cNvContentPartPr/>
              <p14:nvPr/>
            </p14:nvContentPartPr>
            <p14:xfrm>
              <a:off x="2215915" y="5282896"/>
              <a:ext cx="1413000" cy="1098000"/>
            </p14:xfrm>
          </p:contentPart>
        </mc:Choice>
        <mc:Fallback xmlns="">
          <p:pic>
            <p:nvPicPr>
              <p:cNvPr id="48" name="Ink 47">
                <a:extLst>
                  <a:ext uri="{FF2B5EF4-FFF2-40B4-BE49-F238E27FC236}">
                    <a16:creationId xmlns:a16="http://schemas.microsoft.com/office/drawing/2014/main" id="{99647BD4-0CDA-7668-515E-69CBE4A91A77}"/>
                  </a:ext>
                </a:extLst>
              </p:cNvPr>
              <p:cNvPicPr/>
              <p:nvPr/>
            </p:nvPicPr>
            <p:blipFill>
              <a:blip r:embed="rId4"/>
              <a:stretch>
                <a:fillRect/>
              </a:stretch>
            </p:blipFill>
            <p:spPr>
              <a:xfrm>
                <a:off x="2180275" y="5247256"/>
                <a:ext cx="1484640" cy="116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EECE0130-C53D-70F9-AEA1-DA8A2F2B170B}"/>
                  </a:ext>
                </a:extLst>
              </p14:cNvPr>
              <p14:cNvContentPartPr/>
              <p14:nvPr/>
            </p14:nvContentPartPr>
            <p14:xfrm>
              <a:off x="4298515" y="5320696"/>
              <a:ext cx="1334520" cy="1154520"/>
            </p14:xfrm>
          </p:contentPart>
        </mc:Choice>
        <mc:Fallback xmlns="">
          <p:pic>
            <p:nvPicPr>
              <p:cNvPr id="49" name="Ink 48">
                <a:extLst>
                  <a:ext uri="{FF2B5EF4-FFF2-40B4-BE49-F238E27FC236}">
                    <a16:creationId xmlns:a16="http://schemas.microsoft.com/office/drawing/2014/main" id="{EECE0130-C53D-70F9-AEA1-DA8A2F2B170B}"/>
                  </a:ext>
                </a:extLst>
              </p:cNvPr>
              <p:cNvPicPr/>
              <p:nvPr/>
            </p:nvPicPr>
            <p:blipFill>
              <a:blip r:embed="rId6"/>
              <a:stretch>
                <a:fillRect/>
              </a:stretch>
            </p:blipFill>
            <p:spPr>
              <a:xfrm>
                <a:off x="4262875" y="5285056"/>
                <a:ext cx="1406160" cy="122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FD5BB430-A7BD-C8A7-B6AB-BA111BC452BD}"/>
                  </a:ext>
                </a:extLst>
              </p14:cNvPr>
              <p14:cNvContentPartPr/>
              <p14:nvPr/>
            </p14:nvContentPartPr>
            <p14:xfrm>
              <a:off x="6332515" y="5316376"/>
              <a:ext cx="1399680" cy="1105920"/>
            </p14:xfrm>
          </p:contentPart>
        </mc:Choice>
        <mc:Fallback xmlns="">
          <p:pic>
            <p:nvPicPr>
              <p:cNvPr id="50" name="Ink 49">
                <a:extLst>
                  <a:ext uri="{FF2B5EF4-FFF2-40B4-BE49-F238E27FC236}">
                    <a16:creationId xmlns:a16="http://schemas.microsoft.com/office/drawing/2014/main" id="{FD5BB430-A7BD-C8A7-B6AB-BA111BC452BD}"/>
                  </a:ext>
                </a:extLst>
              </p:cNvPr>
              <p:cNvPicPr/>
              <p:nvPr/>
            </p:nvPicPr>
            <p:blipFill>
              <a:blip r:embed="rId8"/>
              <a:stretch>
                <a:fillRect/>
              </a:stretch>
            </p:blipFill>
            <p:spPr>
              <a:xfrm>
                <a:off x="6296515" y="5280376"/>
                <a:ext cx="1471320" cy="117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50EC6B20-0977-758D-F7FD-2431C87302F4}"/>
                  </a:ext>
                </a:extLst>
              </p14:cNvPr>
              <p14:cNvContentPartPr/>
              <p14:nvPr/>
            </p14:nvContentPartPr>
            <p14:xfrm>
              <a:off x="8398555" y="5347696"/>
              <a:ext cx="1340640" cy="1115280"/>
            </p14:xfrm>
          </p:contentPart>
        </mc:Choice>
        <mc:Fallback xmlns="">
          <p:pic>
            <p:nvPicPr>
              <p:cNvPr id="51" name="Ink 50">
                <a:extLst>
                  <a:ext uri="{FF2B5EF4-FFF2-40B4-BE49-F238E27FC236}">
                    <a16:creationId xmlns:a16="http://schemas.microsoft.com/office/drawing/2014/main" id="{50EC6B20-0977-758D-F7FD-2431C87302F4}"/>
                  </a:ext>
                </a:extLst>
              </p:cNvPr>
              <p:cNvPicPr/>
              <p:nvPr/>
            </p:nvPicPr>
            <p:blipFill>
              <a:blip r:embed="rId10"/>
              <a:stretch>
                <a:fillRect/>
              </a:stretch>
            </p:blipFill>
            <p:spPr>
              <a:xfrm>
                <a:off x="8362555" y="5312056"/>
                <a:ext cx="1412280" cy="118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95A37987-7C1B-66DE-8D73-DC5917F43AC7}"/>
                  </a:ext>
                </a:extLst>
              </p14:cNvPr>
              <p14:cNvContentPartPr/>
              <p14:nvPr/>
            </p14:nvContentPartPr>
            <p14:xfrm>
              <a:off x="2143555" y="6278296"/>
              <a:ext cx="158760" cy="253080"/>
            </p14:xfrm>
          </p:contentPart>
        </mc:Choice>
        <mc:Fallback xmlns="">
          <p:pic>
            <p:nvPicPr>
              <p:cNvPr id="55" name="Ink 54">
                <a:extLst>
                  <a:ext uri="{FF2B5EF4-FFF2-40B4-BE49-F238E27FC236}">
                    <a16:creationId xmlns:a16="http://schemas.microsoft.com/office/drawing/2014/main" id="{95A37987-7C1B-66DE-8D73-DC5917F43AC7}"/>
                  </a:ext>
                </a:extLst>
              </p:cNvPr>
              <p:cNvPicPr/>
              <p:nvPr/>
            </p:nvPicPr>
            <p:blipFill>
              <a:blip r:embed="rId12"/>
              <a:stretch>
                <a:fillRect/>
              </a:stretch>
            </p:blipFill>
            <p:spPr>
              <a:xfrm>
                <a:off x="2125555" y="6260296"/>
                <a:ext cx="194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949086C4-D1FA-9E4E-8A3A-7A78E650E8D5}"/>
                  </a:ext>
                </a:extLst>
              </p14:cNvPr>
              <p14:cNvContentPartPr/>
              <p14:nvPr/>
            </p14:nvContentPartPr>
            <p14:xfrm>
              <a:off x="2157595" y="6255616"/>
              <a:ext cx="144000" cy="268920"/>
            </p14:xfrm>
          </p:contentPart>
        </mc:Choice>
        <mc:Fallback xmlns="">
          <p:pic>
            <p:nvPicPr>
              <p:cNvPr id="52" name="Ink 51">
                <a:extLst>
                  <a:ext uri="{FF2B5EF4-FFF2-40B4-BE49-F238E27FC236}">
                    <a16:creationId xmlns:a16="http://schemas.microsoft.com/office/drawing/2014/main" id="{949086C4-D1FA-9E4E-8A3A-7A78E650E8D5}"/>
                  </a:ext>
                </a:extLst>
              </p:cNvPr>
              <p:cNvPicPr/>
              <p:nvPr/>
            </p:nvPicPr>
            <p:blipFill>
              <a:blip r:embed="rId14"/>
              <a:stretch>
                <a:fillRect/>
              </a:stretch>
            </p:blipFill>
            <p:spPr>
              <a:xfrm>
                <a:off x="2139595" y="6237616"/>
                <a:ext cx="179640" cy="304560"/>
              </a:xfrm>
              <a:prstGeom prst="rect">
                <a:avLst/>
              </a:prstGeom>
            </p:spPr>
          </p:pic>
        </mc:Fallback>
      </mc:AlternateContent>
      <p:sp>
        <p:nvSpPr>
          <p:cNvPr id="68" name="TextBox 67">
            <a:extLst>
              <a:ext uri="{FF2B5EF4-FFF2-40B4-BE49-F238E27FC236}">
                <a16:creationId xmlns:a16="http://schemas.microsoft.com/office/drawing/2014/main" id="{CEF13CF3-70E1-B4D3-3474-392F038658E9}"/>
              </a:ext>
            </a:extLst>
          </p:cNvPr>
          <p:cNvSpPr txBox="1"/>
          <p:nvPr/>
        </p:nvSpPr>
        <p:spPr>
          <a:xfrm>
            <a:off x="2637183" y="4532243"/>
            <a:ext cx="543339" cy="523220"/>
          </a:xfrm>
          <a:prstGeom prst="rect">
            <a:avLst/>
          </a:prstGeom>
          <a:noFill/>
        </p:spPr>
        <p:txBody>
          <a:bodyPr wrap="square" rtlCol="0">
            <a:spAutoFit/>
          </a:bodyPr>
          <a:lstStyle/>
          <a:p>
            <a:r>
              <a:rPr lang="en-US" sz="2800" dirty="0"/>
              <a:t>1</a:t>
            </a:r>
            <a:endParaRPr lang="en-US" sz="2800" baseline="-25000" dirty="0"/>
          </a:p>
        </p:txBody>
      </p:sp>
      <p:sp>
        <p:nvSpPr>
          <p:cNvPr id="69" name="TextBox 68">
            <a:extLst>
              <a:ext uri="{FF2B5EF4-FFF2-40B4-BE49-F238E27FC236}">
                <a16:creationId xmlns:a16="http://schemas.microsoft.com/office/drawing/2014/main" id="{4D02D472-344F-65F3-BD60-225520647728}"/>
              </a:ext>
            </a:extLst>
          </p:cNvPr>
          <p:cNvSpPr txBox="1"/>
          <p:nvPr/>
        </p:nvSpPr>
        <p:spPr>
          <a:xfrm>
            <a:off x="4756428" y="4538058"/>
            <a:ext cx="543339" cy="523220"/>
          </a:xfrm>
          <a:prstGeom prst="rect">
            <a:avLst/>
          </a:prstGeom>
          <a:noFill/>
        </p:spPr>
        <p:txBody>
          <a:bodyPr wrap="square" rtlCol="0">
            <a:spAutoFit/>
          </a:bodyPr>
          <a:lstStyle/>
          <a:p>
            <a:r>
              <a:rPr lang="en-US" sz="2800" dirty="0"/>
              <a:t>2</a:t>
            </a:r>
          </a:p>
        </p:txBody>
      </p:sp>
      <p:sp>
        <p:nvSpPr>
          <p:cNvPr id="70" name="TextBox 69">
            <a:extLst>
              <a:ext uri="{FF2B5EF4-FFF2-40B4-BE49-F238E27FC236}">
                <a16:creationId xmlns:a16="http://schemas.microsoft.com/office/drawing/2014/main" id="{A79D7EBF-6D1B-F7AA-388F-4B8AC9C4A14D}"/>
              </a:ext>
            </a:extLst>
          </p:cNvPr>
          <p:cNvSpPr txBox="1"/>
          <p:nvPr/>
        </p:nvSpPr>
        <p:spPr>
          <a:xfrm>
            <a:off x="6809412" y="4538058"/>
            <a:ext cx="543339" cy="523220"/>
          </a:xfrm>
          <a:prstGeom prst="rect">
            <a:avLst/>
          </a:prstGeom>
          <a:noFill/>
        </p:spPr>
        <p:txBody>
          <a:bodyPr wrap="square" rtlCol="0">
            <a:spAutoFit/>
          </a:bodyPr>
          <a:lstStyle/>
          <a:p>
            <a:r>
              <a:rPr lang="en-US" sz="2800" dirty="0"/>
              <a:t>3</a:t>
            </a:r>
          </a:p>
        </p:txBody>
      </p:sp>
      <p:sp>
        <p:nvSpPr>
          <p:cNvPr id="71" name="TextBox 70">
            <a:extLst>
              <a:ext uri="{FF2B5EF4-FFF2-40B4-BE49-F238E27FC236}">
                <a16:creationId xmlns:a16="http://schemas.microsoft.com/office/drawing/2014/main" id="{5D43487B-82B1-99DE-2DA9-59E5FE4AEAE1}"/>
              </a:ext>
            </a:extLst>
          </p:cNvPr>
          <p:cNvSpPr txBox="1"/>
          <p:nvPr/>
        </p:nvSpPr>
        <p:spPr>
          <a:xfrm>
            <a:off x="8851353" y="4554718"/>
            <a:ext cx="543339" cy="523220"/>
          </a:xfrm>
          <a:prstGeom prst="rect">
            <a:avLst/>
          </a:prstGeom>
          <a:noFill/>
        </p:spPr>
        <p:txBody>
          <a:bodyPr wrap="square" rtlCol="0">
            <a:spAutoFit/>
          </a:bodyPr>
          <a:lstStyle/>
          <a:p>
            <a:r>
              <a:rPr lang="en-US" sz="2800" dirty="0"/>
              <a:t>4</a:t>
            </a:r>
          </a:p>
        </p:txBody>
      </p:sp>
      <mc:AlternateContent xmlns:mc="http://schemas.openxmlformats.org/markup-compatibility/2006" xmlns:p14="http://schemas.microsoft.com/office/powerpoint/2010/main">
        <mc:Choice Requires="p14">
          <p:contentPart p14:bwMode="auto" r:id="rId15">
            <p14:nvContentPartPr>
              <p14:cNvPr id="74" name="Ink 73">
                <a:extLst>
                  <a:ext uri="{FF2B5EF4-FFF2-40B4-BE49-F238E27FC236}">
                    <a16:creationId xmlns:a16="http://schemas.microsoft.com/office/drawing/2014/main" id="{BB6CC463-BA8C-7B38-E0CD-78EC1EC94DF3}"/>
                  </a:ext>
                </a:extLst>
              </p14:cNvPr>
              <p14:cNvContentPartPr/>
              <p14:nvPr/>
            </p14:nvContentPartPr>
            <p14:xfrm>
              <a:off x="4248499" y="6251531"/>
              <a:ext cx="158760" cy="253080"/>
            </p14:xfrm>
          </p:contentPart>
        </mc:Choice>
        <mc:Fallback xmlns="">
          <p:pic>
            <p:nvPicPr>
              <p:cNvPr id="74" name="Ink 73">
                <a:extLst>
                  <a:ext uri="{FF2B5EF4-FFF2-40B4-BE49-F238E27FC236}">
                    <a16:creationId xmlns:a16="http://schemas.microsoft.com/office/drawing/2014/main" id="{BB6CC463-BA8C-7B38-E0CD-78EC1EC94DF3}"/>
                  </a:ext>
                </a:extLst>
              </p:cNvPr>
              <p:cNvPicPr/>
              <p:nvPr/>
            </p:nvPicPr>
            <p:blipFill>
              <a:blip r:embed="rId12"/>
              <a:stretch>
                <a:fillRect/>
              </a:stretch>
            </p:blipFill>
            <p:spPr>
              <a:xfrm>
                <a:off x="4230499" y="6233531"/>
                <a:ext cx="194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Ink 74">
                <a:extLst>
                  <a:ext uri="{FF2B5EF4-FFF2-40B4-BE49-F238E27FC236}">
                    <a16:creationId xmlns:a16="http://schemas.microsoft.com/office/drawing/2014/main" id="{D8D6318E-5DF4-D9D9-45B6-0A1EA39781C3}"/>
                  </a:ext>
                </a:extLst>
              </p14:cNvPr>
              <p14:cNvContentPartPr/>
              <p14:nvPr/>
            </p14:nvContentPartPr>
            <p14:xfrm>
              <a:off x="4258757" y="6251531"/>
              <a:ext cx="144000" cy="268920"/>
            </p14:xfrm>
          </p:contentPart>
        </mc:Choice>
        <mc:Fallback xmlns="">
          <p:pic>
            <p:nvPicPr>
              <p:cNvPr id="75" name="Ink 74">
                <a:extLst>
                  <a:ext uri="{FF2B5EF4-FFF2-40B4-BE49-F238E27FC236}">
                    <a16:creationId xmlns:a16="http://schemas.microsoft.com/office/drawing/2014/main" id="{D8D6318E-5DF4-D9D9-45B6-0A1EA39781C3}"/>
                  </a:ext>
                </a:extLst>
              </p:cNvPr>
              <p:cNvPicPr/>
              <p:nvPr/>
            </p:nvPicPr>
            <p:blipFill>
              <a:blip r:embed="rId14"/>
              <a:stretch>
                <a:fillRect/>
              </a:stretch>
            </p:blipFill>
            <p:spPr>
              <a:xfrm>
                <a:off x="4240757" y="6233531"/>
                <a:ext cx="1796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6" name="Ink 75">
                <a:extLst>
                  <a:ext uri="{FF2B5EF4-FFF2-40B4-BE49-F238E27FC236}">
                    <a16:creationId xmlns:a16="http://schemas.microsoft.com/office/drawing/2014/main" id="{D933BBD9-F00D-AEC0-F212-7430DC644AA3}"/>
                  </a:ext>
                </a:extLst>
              </p14:cNvPr>
              <p14:cNvContentPartPr/>
              <p14:nvPr/>
            </p14:nvContentPartPr>
            <p14:xfrm>
              <a:off x="6263509" y="6240079"/>
              <a:ext cx="158760" cy="253080"/>
            </p14:xfrm>
          </p:contentPart>
        </mc:Choice>
        <mc:Fallback xmlns="">
          <p:pic>
            <p:nvPicPr>
              <p:cNvPr id="76" name="Ink 75">
                <a:extLst>
                  <a:ext uri="{FF2B5EF4-FFF2-40B4-BE49-F238E27FC236}">
                    <a16:creationId xmlns:a16="http://schemas.microsoft.com/office/drawing/2014/main" id="{D933BBD9-F00D-AEC0-F212-7430DC644AA3}"/>
                  </a:ext>
                </a:extLst>
              </p:cNvPr>
              <p:cNvPicPr/>
              <p:nvPr/>
            </p:nvPicPr>
            <p:blipFill>
              <a:blip r:embed="rId12"/>
              <a:stretch>
                <a:fillRect/>
              </a:stretch>
            </p:blipFill>
            <p:spPr>
              <a:xfrm>
                <a:off x="6245509" y="6222079"/>
                <a:ext cx="194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Ink 76">
                <a:extLst>
                  <a:ext uri="{FF2B5EF4-FFF2-40B4-BE49-F238E27FC236}">
                    <a16:creationId xmlns:a16="http://schemas.microsoft.com/office/drawing/2014/main" id="{D1F7CAD2-1B86-BA71-2036-CF52AEF50255}"/>
                  </a:ext>
                </a:extLst>
              </p14:cNvPr>
              <p14:cNvContentPartPr/>
              <p14:nvPr/>
            </p14:nvContentPartPr>
            <p14:xfrm>
              <a:off x="6273767" y="6240079"/>
              <a:ext cx="144000" cy="268920"/>
            </p14:xfrm>
          </p:contentPart>
        </mc:Choice>
        <mc:Fallback xmlns="">
          <p:pic>
            <p:nvPicPr>
              <p:cNvPr id="77" name="Ink 76">
                <a:extLst>
                  <a:ext uri="{FF2B5EF4-FFF2-40B4-BE49-F238E27FC236}">
                    <a16:creationId xmlns:a16="http://schemas.microsoft.com/office/drawing/2014/main" id="{D1F7CAD2-1B86-BA71-2036-CF52AEF50255}"/>
                  </a:ext>
                </a:extLst>
              </p:cNvPr>
              <p:cNvPicPr/>
              <p:nvPr/>
            </p:nvPicPr>
            <p:blipFill>
              <a:blip r:embed="rId14"/>
              <a:stretch>
                <a:fillRect/>
              </a:stretch>
            </p:blipFill>
            <p:spPr>
              <a:xfrm>
                <a:off x="6255767" y="6222079"/>
                <a:ext cx="1796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 name="Ink 77">
                <a:extLst>
                  <a:ext uri="{FF2B5EF4-FFF2-40B4-BE49-F238E27FC236}">
                    <a16:creationId xmlns:a16="http://schemas.microsoft.com/office/drawing/2014/main" id="{DEECEA46-5293-E751-67C2-FC99A6ACE584}"/>
                  </a:ext>
                </a:extLst>
              </p14:cNvPr>
              <p14:cNvContentPartPr/>
              <p14:nvPr/>
            </p14:nvContentPartPr>
            <p14:xfrm>
              <a:off x="8335912" y="6240079"/>
              <a:ext cx="158760" cy="253080"/>
            </p14:xfrm>
          </p:contentPart>
        </mc:Choice>
        <mc:Fallback xmlns="">
          <p:pic>
            <p:nvPicPr>
              <p:cNvPr id="78" name="Ink 77">
                <a:extLst>
                  <a:ext uri="{FF2B5EF4-FFF2-40B4-BE49-F238E27FC236}">
                    <a16:creationId xmlns:a16="http://schemas.microsoft.com/office/drawing/2014/main" id="{DEECEA46-5293-E751-67C2-FC99A6ACE584}"/>
                  </a:ext>
                </a:extLst>
              </p:cNvPr>
              <p:cNvPicPr/>
              <p:nvPr/>
            </p:nvPicPr>
            <p:blipFill>
              <a:blip r:embed="rId12"/>
              <a:stretch>
                <a:fillRect/>
              </a:stretch>
            </p:blipFill>
            <p:spPr>
              <a:xfrm>
                <a:off x="8317912" y="6222079"/>
                <a:ext cx="194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a:extLst>
                  <a:ext uri="{FF2B5EF4-FFF2-40B4-BE49-F238E27FC236}">
                    <a16:creationId xmlns:a16="http://schemas.microsoft.com/office/drawing/2014/main" id="{96C086F7-4292-A077-9E9D-9A6F14D106A9}"/>
                  </a:ext>
                </a:extLst>
              </p14:cNvPr>
              <p14:cNvContentPartPr/>
              <p14:nvPr/>
            </p14:nvContentPartPr>
            <p14:xfrm>
              <a:off x="8346170" y="6240079"/>
              <a:ext cx="144000" cy="268920"/>
            </p14:xfrm>
          </p:contentPart>
        </mc:Choice>
        <mc:Fallback xmlns="">
          <p:pic>
            <p:nvPicPr>
              <p:cNvPr id="79" name="Ink 78">
                <a:extLst>
                  <a:ext uri="{FF2B5EF4-FFF2-40B4-BE49-F238E27FC236}">
                    <a16:creationId xmlns:a16="http://schemas.microsoft.com/office/drawing/2014/main" id="{96C086F7-4292-A077-9E9D-9A6F14D106A9}"/>
                  </a:ext>
                </a:extLst>
              </p:cNvPr>
              <p:cNvPicPr/>
              <p:nvPr/>
            </p:nvPicPr>
            <p:blipFill>
              <a:blip r:embed="rId14"/>
              <a:stretch>
                <a:fillRect/>
              </a:stretch>
            </p:blipFill>
            <p:spPr>
              <a:xfrm>
                <a:off x="8328170" y="6222079"/>
                <a:ext cx="179640" cy="304560"/>
              </a:xfrm>
              <a:prstGeom prst="rect">
                <a:avLst/>
              </a:prstGeom>
            </p:spPr>
          </p:pic>
        </mc:Fallback>
      </mc:AlternateContent>
    </p:spTree>
    <p:extLst>
      <p:ext uri="{BB962C8B-B14F-4D97-AF65-F5344CB8AC3E}">
        <p14:creationId xmlns:p14="http://schemas.microsoft.com/office/powerpoint/2010/main" val="2578730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CE1B-6799-29F7-610D-8F261DB65C54}"/>
              </a:ext>
            </a:extLst>
          </p:cNvPr>
          <p:cNvSpPr>
            <a:spLocks noGrp="1"/>
          </p:cNvSpPr>
          <p:nvPr>
            <p:ph type="title"/>
          </p:nvPr>
        </p:nvSpPr>
        <p:spPr>
          <a:xfrm>
            <a:off x="838199" y="1"/>
            <a:ext cx="10515600" cy="1120846"/>
          </a:xfrm>
        </p:spPr>
        <p:txBody>
          <a:bodyPr/>
          <a:lstStyle/>
          <a:p>
            <a:pPr algn="ctr"/>
            <a:r>
              <a:rPr lang="en-US" dirty="0"/>
              <a:t>TD–Methods: SARSA (on-policy)</a:t>
            </a:r>
          </a:p>
        </p:txBody>
      </p:sp>
      <p:pic>
        <p:nvPicPr>
          <p:cNvPr id="5" name="Picture 4" descr="Text&#10;&#10;Description automatically generated with medium confidence">
            <a:extLst>
              <a:ext uri="{FF2B5EF4-FFF2-40B4-BE49-F238E27FC236}">
                <a16:creationId xmlns:a16="http://schemas.microsoft.com/office/drawing/2014/main" id="{C2A647D9-FD76-7BEE-1F7F-2FCD35E50E6C}"/>
              </a:ext>
            </a:extLst>
          </p:cNvPr>
          <p:cNvPicPr>
            <a:picLocks noChangeAspect="1"/>
          </p:cNvPicPr>
          <p:nvPr/>
        </p:nvPicPr>
        <p:blipFill>
          <a:blip r:embed="rId2"/>
          <a:stretch>
            <a:fillRect/>
          </a:stretch>
        </p:blipFill>
        <p:spPr>
          <a:xfrm>
            <a:off x="602975" y="1690688"/>
            <a:ext cx="10793896" cy="1809565"/>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100D093F-87E6-D631-6600-D37C48970997}"/>
              </a:ext>
            </a:extLst>
          </p:cNvPr>
          <p:cNvPicPr>
            <a:picLocks noChangeAspect="1"/>
          </p:cNvPicPr>
          <p:nvPr/>
        </p:nvPicPr>
        <p:blipFill>
          <a:blip r:embed="rId3"/>
          <a:stretch>
            <a:fillRect/>
          </a:stretch>
        </p:blipFill>
        <p:spPr>
          <a:xfrm>
            <a:off x="1988102" y="3429000"/>
            <a:ext cx="7632700" cy="3378200"/>
          </a:xfrm>
          <a:prstGeom prst="rect">
            <a:avLst/>
          </a:prstGeom>
        </p:spPr>
      </p:pic>
      <p:cxnSp>
        <p:nvCxnSpPr>
          <p:cNvPr id="7" name="Straight Connector 6">
            <a:extLst>
              <a:ext uri="{FF2B5EF4-FFF2-40B4-BE49-F238E27FC236}">
                <a16:creationId xmlns:a16="http://schemas.microsoft.com/office/drawing/2014/main" id="{DECC8CCD-AF9F-E26C-C7A1-7D48BCF07F77}"/>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34C607-08E0-BA91-D7DB-A92442AA575B}"/>
              </a:ext>
            </a:extLst>
          </p:cNvPr>
          <p:cNvSpPr/>
          <p:nvPr/>
        </p:nvSpPr>
        <p:spPr>
          <a:xfrm>
            <a:off x="1988102" y="3882887"/>
            <a:ext cx="1788768" cy="5565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C9489E-E95E-7606-672D-8FCDC0D78CB3}"/>
              </a:ext>
            </a:extLst>
          </p:cNvPr>
          <p:cNvSpPr/>
          <p:nvPr/>
        </p:nvSpPr>
        <p:spPr>
          <a:xfrm>
            <a:off x="5473148" y="2438401"/>
            <a:ext cx="3299791" cy="91108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BE6682AB-2AC4-8F01-C264-EE1D5D1CB2D4}"/>
              </a:ext>
            </a:extLst>
          </p:cNvPr>
          <p:cNvPicPr>
            <a:picLocks noChangeAspect="1"/>
          </p:cNvPicPr>
          <p:nvPr/>
        </p:nvPicPr>
        <p:blipFill>
          <a:blip r:embed="rId4"/>
          <a:stretch>
            <a:fillRect/>
          </a:stretch>
        </p:blipFill>
        <p:spPr>
          <a:xfrm>
            <a:off x="6374364" y="1162738"/>
            <a:ext cx="5022507" cy="1118615"/>
          </a:xfrm>
          <a:prstGeom prst="rect">
            <a:avLst/>
          </a:prstGeom>
        </p:spPr>
      </p:pic>
    </p:spTree>
    <p:extLst>
      <p:ext uri="{BB962C8B-B14F-4D97-AF65-F5344CB8AC3E}">
        <p14:creationId xmlns:p14="http://schemas.microsoft.com/office/powerpoint/2010/main" val="489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E4B8-D47F-44BB-8A37-8A830D2A6B8B}"/>
              </a:ext>
            </a:extLst>
          </p:cNvPr>
          <p:cNvSpPr>
            <a:spLocks noGrp="1"/>
          </p:cNvSpPr>
          <p:nvPr>
            <p:ph type="title"/>
          </p:nvPr>
        </p:nvSpPr>
        <p:spPr>
          <a:xfrm>
            <a:off x="781878" y="7318"/>
            <a:ext cx="10681252" cy="1113530"/>
          </a:xfrm>
        </p:spPr>
        <p:txBody>
          <a:bodyPr/>
          <a:lstStyle/>
          <a:p>
            <a:pPr algn="ctr"/>
            <a:r>
              <a:rPr lang="en-US" dirty="0"/>
              <a:t>1. Learning to </a:t>
            </a:r>
            <a:r>
              <a:rPr lang="en-US" b="1" u="sng" dirty="0"/>
              <a:t>predict</a:t>
            </a:r>
            <a:r>
              <a:rPr lang="en-US" dirty="0"/>
              <a:t> (in a static environment)</a:t>
            </a:r>
          </a:p>
        </p:txBody>
      </p:sp>
      <p:pic>
        <p:nvPicPr>
          <p:cNvPr id="5" name="Picture 4" descr="Diagram&#10;&#10;Description automatically generated">
            <a:extLst>
              <a:ext uri="{FF2B5EF4-FFF2-40B4-BE49-F238E27FC236}">
                <a16:creationId xmlns:a16="http://schemas.microsoft.com/office/drawing/2014/main" id="{5335C61C-E400-9E61-A312-7A416A4B6A12}"/>
              </a:ext>
            </a:extLst>
          </p:cNvPr>
          <p:cNvPicPr>
            <a:picLocks noChangeAspect="1"/>
          </p:cNvPicPr>
          <p:nvPr/>
        </p:nvPicPr>
        <p:blipFill>
          <a:blip r:embed="rId2"/>
          <a:stretch>
            <a:fillRect/>
          </a:stretch>
        </p:blipFill>
        <p:spPr>
          <a:xfrm>
            <a:off x="2819400" y="2519502"/>
            <a:ext cx="6896100" cy="2768600"/>
          </a:xfrm>
          <a:prstGeom prst="rect">
            <a:avLst/>
          </a:prstGeom>
        </p:spPr>
      </p:pic>
      <p:sp>
        <p:nvSpPr>
          <p:cNvPr id="6" name="Cross 5">
            <a:extLst>
              <a:ext uri="{FF2B5EF4-FFF2-40B4-BE49-F238E27FC236}">
                <a16:creationId xmlns:a16="http://schemas.microsoft.com/office/drawing/2014/main" id="{C684B703-A013-5DF5-7AE8-534219A65A5F}"/>
              </a:ext>
            </a:extLst>
          </p:cNvPr>
          <p:cNvSpPr>
            <a:spLocks noChangeAspect="1"/>
          </p:cNvSpPr>
          <p:nvPr/>
        </p:nvSpPr>
        <p:spPr>
          <a:xfrm rot="18965638">
            <a:off x="8797681" y="3362343"/>
            <a:ext cx="762212" cy="756000"/>
          </a:xfrm>
          <a:prstGeom prst="plus">
            <a:avLst>
              <a:gd name="adj" fmla="val 37955"/>
            </a:avLst>
          </a:prstGeom>
          <a:solidFill>
            <a:srgbClr val="C44C44">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388C68A-8E63-2D46-A0A5-48ABB2B3A5A2}"/>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1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024AB4-1056-DE43-DA12-BD6031D09003}"/>
              </a:ext>
            </a:extLst>
          </p:cNvPr>
          <p:cNvSpPr>
            <a:spLocks noGrp="1"/>
          </p:cNvSpPr>
          <p:nvPr>
            <p:ph type="title"/>
          </p:nvPr>
        </p:nvSpPr>
        <p:spPr>
          <a:xfrm>
            <a:off x="838199" y="1"/>
            <a:ext cx="10515600" cy="1120846"/>
          </a:xfrm>
        </p:spPr>
        <p:txBody>
          <a:bodyPr/>
          <a:lstStyle/>
          <a:p>
            <a:pPr algn="ctr"/>
            <a:r>
              <a:rPr lang="en-US" dirty="0"/>
              <a:t>TD–Methods: SARSA (on-policy)</a:t>
            </a:r>
          </a:p>
        </p:txBody>
      </p:sp>
      <p:cxnSp>
        <p:nvCxnSpPr>
          <p:cNvPr id="5" name="Straight Connector 4">
            <a:extLst>
              <a:ext uri="{FF2B5EF4-FFF2-40B4-BE49-F238E27FC236}">
                <a16:creationId xmlns:a16="http://schemas.microsoft.com/office/drawing/2014/main" id="{5DC26F52-B4C9-83E1-FB6A-7D4B7547C170}"/>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with medium confidence">
            <a:extLst>
              <a:ext uri="{FF2B5EF4-FFF2-40B4-BE49-F238E27FC236}">
                <a16:creationId xmlns:a16="http://schemas.microsoft.com/office/drawing/2014/main" id="{1597A1EB-485E-B4C5-D9C5-31E1750A77A9}"/>
              </a:ext>
            </a:extLst>
          </p:cNvPr>
          <p:cNvPicPr>
            <a:picLocks noChangeAspect="1"/>
          </p:cNvPicPr>
          <p:nvPr/>
        </p:nvPicPr>
        <p:blipFill>
          <a:blip r:embed="rId2"/>
          <a:stretch>
            <a:fillRect/>
          </a:stretch>
        </p:blipFill>
        <p:spPr>
          <a:xfrm>
            <a:off x="838198" y="2003366"/>
            <a:ext cx="10357023" cy="4164632"/>
          </a:xfrm>
          <a:prstGeom prst="rect">
            <a:avLst/>
          </a:prstGeom>
        </p:spPr>
      </p:pic>
    </p:spTree>
    <p:extLst>
      <p:ext uri="{BB962C8B-B14F-4D97-AF65-F5344CB8AC3E}">
        <p14:creationId xmlns:p14="http://schemas.microsoft.com/office/powerpoint/2010/main" val="726410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FCB-7334-8938-5F8C-99444D5976B4}"/>
              </a:ext>
            </a:extLst>
          </p:cNvPr>
          <p:cNvSpPr>
            <a:spLocks noGrp="1"/>
          </p:cNvSpPr>
          <p:nvPr>
            <p:ph type="title"/>
          </p:nvPr>
        </p:nvSpPr>
        <p:spPr>
          <a:xfrm>
            <a:off x="838200" y="7318"/>
            <a:ext cx="10515600" cy="1113530"/>
          </a:xfrm>
        </p:spPr>
        <p:txBody>
          <a:bodyPr/>
          <a:lstStyle/>
          <a:p>
            <a:pPr algn="ctr"/>
            <a:r>
              <a:rPr lang="en-US" dirty="0"/>
              <a:t>TD-Methods: Q-learning (off-policy)</a:t>
            </a:r>
          </a:p>
        </p:txBody>
      </p:sp>
      <p:pic>
        <p:nvPicPr>
          <p:cNvPr id="5" name="Picture 4" descr="A picture containing letter&#10;&#10;Description automatically generated">
            <a:extLst>
              <a:ext uri="{FF2B5EF4-FFF2-40B4-BE49-F238E27FC236}">
                <a16:creationId xmlns:a16="http://schemas.microsoft.com/office/drawing/2014/main" id="{09E2CA85-D00A-E115-DEE3-0AA253817151}"/>
              </a:ext>
            </a:extLst>
          </p:cNvPr>
          <p:cNvPicPr>
            <a:picLocks noChangeAspect="1"/>
          </p:cNvPicPr>
          <p:nvPr/>
        </p:nvPicPr>
        <p:blipFill>
          <a:blip r:embed="rId3"/>
          <a:stretch>
            <a:fillRect/>
          </a:stretch>
        </p:blipFill>
        <p:spPr>
          <a:xfrm>
            <a:off x="476163" y="1690690"/>
            <a:ext cx="11239673" cy="203686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F915283B-72A6-7FAE-DB88-48C27B0D9F0E}"/>
              </a:ext>
            </a:extLst>
          </p:cNvPr>
          <p:cNvPicPr>
            <a:picLocks noChangeAspect="1"/>
          </p:cNvPicPr>
          <p:nvPr/>
        </p:nvPicPr>
        <p:blipFill>
          <a:blip r:embed="rId4"/>
          <a:stretch>
            <a:fillRect/>
          </a:stretch>
        </p:blipFill>
        <p:spPr>
          <a:xfrm>
            <a:off x="1988102" y="3429000"/>
            <a:ext cx="7632700" cy="3378200"/>
          </a:xfrm>
          <a:prstGeom prst="rect">
            <a:avLst/>
          </a:prstGeom>
        </p:spPr>
      </p:pic>
      <p:cxnSp>
        <p:nvCxnSpPr>
          <p:cNvPr id="8" name="Straight Connector 7">
            <a:extLst>
              <a:ext uri="{FF2B5EF4-FFF2-40B4-BE49-F238E27FC236}">
                <a16:creationId xmlns:a16="http://schemas.microsoft.com/office/drawing/2014/main" id="{ECC4B86A-289E-AC04-49CF-479C3667297C}"/>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3928000-E45F-0AAB-4932-A86C15BE3054}"/>
              </a:ext>
            </a:extLst>
          </p:cNvPr>
          <p:cNvSpPr/>
          <p:nvPr/>
        </p:nvSpPr>
        <p:spPr>
          <a:xfrm>
            <a:off x="1988102" y="4750539"/>
            <a:ext cx="1788768" cy="5565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55DCFD7-DEB8-EC52-EEC7-487D0CEB011E}"/>
              </a:ext>
            </a:extLst>
          </p:cNvPr>
          <p:cNvSpPr/>
          <p:nvPr/>
        </p:nvSpPr>
        <p:spPr>
          <a:xfrm>
            <a:off x="5473148" y="2478157"/>
            <a:ext cx="3750365" cy="911087"/>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4FB71693-48B2-1ED3-7FB5-42225CFA1101}"/>
              </a:ext>
            </a:extLst>
          </p:cNvPr>
          <p:cNvPicPr>
            <a:picLocks noChangeAspect="1"/>
          </p:cNvPicPr>
          <p:nvPr/>
        </p:nvPicPr>
        <p:blipFill>
          <a:blip r:embed="rId5"/>
          <a:stretch>
            <a:fillRect/>
          </a:stretch>
        </p:blipFill>
        <p:spPr>
          <a:xfrm>
            <a:off x="6374364" y="1162738"/>
            <a:ext cx="5022507" cy="1118615"/>
          </a:xfrm>
          <a:prstGeom prst="rect">
            <a:avLst/>
          </a:prstGeom>
        </p:spPr>
      </p:pic>
    </p:spTree>
    <p:extLst>
      <p:ext uri="{BB962C8B-B14F-4D97-AF65-F5344CB8AC3E}">
        <p14:creationId xmlns:p14="http://schemas.microsoft.com/office/powerpoint/2010/main" val="256951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605D74-E789-46FF-43BD-FC9A1221C489}"/>
              </a:ext>
            </a:extLst>
          </p:cNvPr>
          <p:cNvSpPr>
            <a:spLocks noGrp="1"/>
          </p:cNvSpPr>
          <p:nvPr>
            <p:ph type="title"/>
          </p:nvPr>
        </p:nvSpPr>
        <p:spPr>
          <a:xfrm>
            <a:off x="838200" y="7318"/>
            <a:ext cx="10515600" cy="1113530"/>
          </a:xfrm>
        </p:spPr>
        <p:txBody>
          <a:bodyPr/>
          <a:lstStyle/>
          <a:p>
            <a:pPr algn="ctr"/>
            <a:r>
              <a:rPr lang="en-US" dirty="0"/>
              <a:t>TD-Methods: Q-learning (off-policy)</a:t>
            </a:r>
          </a:p>
        </p:txBody>
      </p:sp>
      <p:cxnSp>
        <p:nvCxnSpPr>
          <p:cNvPr id="5" name="Straight Connector 4">
            <a:extLst>
              <a:ext uri="{FF2B5EF4-FFF2-40B4-BE49-F238E27FC236}">
                <a16:creationId xmlns:a16="http://schemas.microsoft.com/office/drawing/2014/main" id="{266DDB37-05F4-BAD1-728E-13A1DA715126}"/>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E75A8CD8-8BEC-1BC6-74DF-F62E13AF8E4D}"/>
              </a:ext>
            </a:extLst>
          </p:cNvPr>
          <p:cNvPicPr>
            <a:picLocks noChangeAspect="1"/>
          </p:cNvPicPr>
          <p:nvPr/>
        </p:nvPicPr>
        <p:blipFill>
          <a:blip r:embed="rId2"/>
          <a:stretch>
            <a:fillRect/>
          </a:stretch>
        </p:blipFill>
        <p:spPr>
          <a:xfrm>
            <a:off x="689114" y="1727886"/>
            <a:ext cx="10713090" cy="4401052"/>
          </a:xfrm>
          <a:prstGeom prst="rect">
            <a:avLst/>
          </a:prstGeom>
        </p:spPr>
      </p:pic>
    </p:spTree>
    <p:extLst>
      <p:ext uri="{BB962C8B-B14F-4D97-AF65-F5344CB8AC3E}">
        <p14:creationId xmlns:p14="http://schemas.microsoft.com/office/powerpoint/2010/main" val="2657515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401F-40EB-56CF-65D0-10C210443AC1}"/>
              </a:ext>
            </a:extLst>
          </p:cNvPr>
          <p:cNvSpPr>
            <a:spLocks noGrp="1"/>
          </p:cNvSpPr>
          <p:nvPr>
            <p:ph type="title"/>
          </p:nvPr>
        </p:nvSpPr>
        <p:spPr>
          <a:xfrm>
            <a:off x="838200" y="1"/>
            <a:ext cx="10515600" cy="1120846"/>
          </a:xfrm>
        </p:spPr>
        <p:txBody>
          <a:bodyPr/>
          <a:lstStyle/>
          <a:p>
            <a:pPr algn="ctr"/>
            <a:r>
              <a:rPr lang="en-US" dirty="0"/>
              <a:t>Deep Q-Learning</a:t>
            </a:r>
          </a:p>
        </p:txBody>
      </p:sp>
      <p:pic>
        <p:nvPicPr>
          <p:cNvPr id="5" name="Picture 4" descr="Diagram&#10;&#10;Description automatically generated">
            <a:extLst>
              <a:ext uri="{FF2B5EF4-FFF2-40B4-BE49-F238E27FC236}">
                <a16:creationId xmlns:a16="http://schemas.microsoft.com/office/drawing/2014/main" id="{2E6271DE-06A6-9BBE-77A1-2E3B42E588B9}"/>
              </a:ext>
            </a:extLst>
          </p:cNvPr>
          <p:cNvPicPr>
            <a:picLocks noChangeAspect="1"/>
          </p:cNvPicPr>
          <p:nvPr/>
        </p:nvPicPr>
        <p:blipFill>
          <a:blip r:embed="rId2"/>
          <a:stretch>
            <a:fillRect/>
          </a:stretch>
        </p:blipFill>
        <p:spPr>
          <a:xfrm>
            <a:off x="2209800" y="2241693"/>
            <a:ext cx="7772400" cy="3004665"/>
          </a:xfrm>
          <a:prstGeom prst="rect">
            <a:avLst/>
          </a:prstGeom>
        </p:spPr>
      </p:pic>
      <p:cxnSp>
        <p:nvCxnSpPr>
          <p:cNvPr id="6" name="Straight Connector 5">
            <a:extLst>
              <a:ext uri="{FF2B5EF4-FFF2-40B4-BE49-F238E27FC236}">
                <a16:creationId xmlns:a16="http://schemas.microsoft.com/office/drawing/2014/main" id="{A7430AFB-6559-0BDE-81EB-CC3344BAE563}"/>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772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4D64-0418-B0DC-EF38-4423FBA1FAEB}"/>
              </a:ext>
            </a:extLst>
          </p:cNvPr>
          <p:cNvSpPr>
            <a:spLocks noGrp="1"/>
          </p:cNvSpPr>
          <p:nvPr>
            <p:ph type="title"/>
          </p:nvPr>
        </p:nvSpPr>
        <p:spPr>
          <a:xfrm>
            <a:off x="838200" y="1"/>
            <a:ext cx="10515600" cy="1120846"/>
          </a:xfrm>
        </p:spPr>
        <p:txBody>
          <a:bodyPr/>
          <a:lstStyle/>
          <a:p>
            <a:pPr algn="ctr"/>
            <a:r>
              <a:rPr lang="en-US" dirty="0"/>
              <a:t>Deep Q-learning (spatial navigation)</a:t>
            </a:r>
          </a:p>
        </p:txBody>
      </p:sp>
      <p:sp>
        <p:nvSpPr>
          <p:cNvPr id="3" name="Content Placeholder 2">
            <a:extLst>
              <a:ext uri="{FF2B5EF4-FFF2-40B4-BE49-F238E27FC236}">
                <a16:creationId xmlns:a16="http://schemas.microsoft.com/office/drawing/2014/main" id="{25BE5FF7-FD93-09C1-E7A7-537F9763882C}"/>
              </a:ext>
            </a:extLst>
          </p:cNvPr>
          <p:cNvSpPr>
            <a:spLocks noGrp="1"/>
          </p:cNvSpPr>
          <p:nvPr>
            <p:ph idx="1"/>
          </p:nvPr>
        </p:nvSpPr>
        <p:spPr/>
        <p:txBody>
          <a:bodyPr/>
          <a:lstStyle/>
          <a:p>
            <a:pPr marL="0" indent="0">
              <a:buNone/>
            </a:pPr>
            <a:r>
              <a:rPr lang="en-US" dirty="0"/>
              <a:t>https://</a:t>
            </a:r>
            <a:r>
              <a:rPr lang="en-US" dirty="0" err="1"/>
              <a:t>cs.stanford.edu</a:t>
            </a:r>
            <a:r>
              <a:rPr lang="en-US" dirty="0"/>
              <a:t>/people/</a:t>
            </a:r>
            <a:r>
              <a:rPr lang="en-US" dirty="0" err="1"/>
              <a:t>karpathy</a:t>
            </a:r>
            <a:r>
              <a:rPr lang="en-US" dirty="0"/>
              <a:t>/</a:t>
            </a:r>
            <a:r>
              <a:rPr lang="en-US" dirty="0" err="1"/>
              <a:t>convnetjs</a:t>
            </a:r>
            <a:r>
              <a:rPr lang="en-US" dirty="0"/>
              <a:t>/demo/</a:t>
            </a:r>
            <a:r>
              <a:rPr lang="en-US" dirty="0" err="1"/>
              <a:t>rldemo.html</a:t>
            </a:r>
            <a:endParaRPr lang="en-US" dirty="0"/>
          </a:p>
        </p:txBody>
      </p:sp>
      <p:cxnSp>
        <p:nvCxnSpPr>
          <p:cNvPr id="4" name="Straight Connector 3">
            <a:extLst>
              <a:ext uri="{FF2B5EF4-FFF2-40B4-BE49-F238E27FC236}">
                <a16:creationId xmlns:a16="http://schemas.microsoft.com/office/drawing/2014/main" id="{D2D48FF3-FFF0-6C89-7942-55FF14EDD652}"/>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40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121F-0E11-47C1-F732-B0E0FE9A87A1}"/>
              </a:ext>
            </a:extLst>
          </p:cNvPr>
          <p:cNvSpPr>
            <a:spLocks noGrp="1"/>
          </p:cNvSpPr>
          <p:nvPr>
            <p:ph type="title"/>
          </p:nvPr>
        </p:nvSpPr>
        <p:spPr>
          <a:xfrm>
            <a:off x="838199" y="13028"/>
            <a:ext cx="10515600" cy="1107820"/>
          </a:xfrm>
        </p:spPr>
        <p:txBody>
          <a:bodyPr/>
          <a:lstStyle/>
          <a:p>
            <a:pPr algn="ctr"/>
            <a:r>
              <a:rPr lang="en-US" dirty="0"/>
              <a:t>Deep Q-learning (predator-prey multi-agent)</a:t>
            </a:r>
          </a:p>
        </p:txBody>
      </p:sp>
      <p:pic>
        <p:nvPicPr>
          <p:cNvPr id="4" name="predatorpreyreinforcementlearning">
            <a:hlinkClick r:id="" action="ppaction://media"/>
            <a:extLst>
              <a:ext uri="{FF2B5EF4-FFF2-40B4-BE49-F238E27FC236}">
                <a16:creationId xmlns:a16="http://schemas.microsoft.com/office/drawing/2014/main" id="{346FB23B-1649-3E38-1939-0BFAF0F81F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04607" y="1338590"/>
            <a:ext cx="6382785" cy="4787089"/>
          </a:xfrm>
          <a:prstGeom prst="rect">
            <a:avLst/>
          </a:prstGeom>
        </p:spPr>
      </p:pic>
      <p:cxnSp>
        <p:nvCxnSpPr>
          <p:cNvPr id="5" name="Straight Connector 4">
            <a:extLst>
              <a:ext uri="{FF2B5EF4-FFF2-40B4-BE49-F238E27FC236}">
                <a16:creationId xmlns:a16="http://schemas.microsoft.com/office/drawing/2014/main" id="{1B28970C-4D07-912C-84C6-58D2230381AA}"/>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E99B05-58CD-4B4F-1D47-1A73590F4B65}"/>
              </a:ext>
            </a:extLst>
          </p:cNvPr>
          <p:cNvSpPr txBox="1"/>
          <p:nvPr/>
        </p:nvSpPr>
        <p:spPr>
          <a:xfrm>
            <a:off x="7394712" y="6475640"/>
            <a:ext cx="4797287" cy="369332"/>
          </a:xfrm>
          <a:prstGeom prst="rect">
            <a:avLst/>
          </a:prstGeom>
          <a:noFill/>
        </p:spPr>
        <p:txBody>
          <a:bodyPr wrap="square">
            <a:spAutoFit/>
          </a:bodyPr>
          <a:lstStyle/>
          <a:p>
            <a:r>
              <a:rPr lang="en-US" dirty="0"/>
              <a:t>https://</a:t>
            </a:r>
            <a:r>
              <a:rPr lang="en-US" dirty="0" err="1"/>
              <a:t>github.com</a:t>
            </a:r>
            <a:r>
              <a:rPr lang="en-US" dirty="0"/>
              <a:t>/</a:t>
            </a:r>
            <a:r>
              <a:rPr lang="en-US" dirty="0" err="1"/>
              <a:t>kayuksel</a:t>
            </a:r>
            <a:r>
              <a:rPr lang="en-US" dirty="0"/>
              <a:t>/multi-</a:t>
            </a:r>
            <a:r>
              <a:rPr lang="en-US" dirty="0" err="1"/>
              <a:t>rl</a:t>
            </a:r>
            <a:r>
              <a:rPr lang="en-US" dirty="0"/>
              <a:t>-crowd-sim</a:t>
            </a:r>
          </a:p>
        </p:txBody>
      </p:sp>
    </p:spTree>
    <p:extLst>
      <p:ext uri="{BB962C8B-B14F-4D97-AF65-F5344CB8AC3E}">
        <p14:creationId xmlns:p14="http://schemas.microsoft.com/office/powerpoint/2010/main" val="69867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72C8-8014-66CF-33DB-CDFBA97D7327}"/>
              </a:ext>
            </a:extLst>
          </p:cNvPr>
          <p:cNvSpPr>
            <a:spLocks noGrp="1"/>
          </p:cNvSpPr>
          <p:nvPr>
            <p:ph type="title"/>
          </p:nvPr>
        </p:nvSpPr>
        <p:spPr>
          <a:xfrm>
            <a:off x="838200" y="-5936"/>
            <a:ext cx="10515600" cy="1126784"/>
          </a:xfrm>
        </p:spPr>
        <p:txBody>
          <a:bodyPr/>
          <a:lstStyle/>
          <a:p>
            <a:pPr algn="ctr"/>
            <a:r>
              <a:rPr lang="en-US" dirty="0"/>
              <a:t>Classic conditioning</a:t>
            </a:r>
          </a:p>
        </p:txBody>
      </p:sp>
      <p:pic>
        <p:nvPicPr>
          <p:cNvPr id="5" name="Picture 4" descr="Diagram&#10;&#10;Description automatically generated">
            <a:extLst>
              <a:ext uri="{FF2B5EF4-FFF2-40B4-BE49-F238E27FC236}">
                <a16:creationId xmlns:a16="http://schemas.microsoft.com/office/drawing/2014/main" id="{F6D00B34-25AB-BDB5-5A17-21BA13BD9EE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t="17381"/>
          <a:stretch/>
        </p:blipFill>
        <p:spPr>
          <a:xfrm>
            <a:off x="2209799" y="1319626"/>
            <a:ext cx="8135367" cy="5538374"/>
          </a:xfrm>
          <a:prstGeom prst="rect">
            <a:avLst/>
          </a:prstGeom>
        </p:spPr>
      </p:pic>
      <p:cxnSp>
        <p:nvCxnSpPr>
          <p:cNvPr id="7" name="Straight Connector 6">
            <a:extLst>
              <a:ext uri="{FF2B5EF4-FFF2-40B4-BE49-F238E27FC236}">
                <a16:creationId xmlns:a16="http://schemas.microsoft.com/office/drawing/2014/main" id="{6AF615DD-8BBD-F65A-C36A-9745A20D4792}"/>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27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BB86-B62A-3B49-3D80-88C298382E5A}"/>
              </a:ext>
            </a:extLst>
          </p:cNvPr>
          <p:cNvSpPr>
            <a:spLocks noGrp="1"/>
          </p:cNvSpPr>
          <p:nvPr>
            <p:ph type="title"/>
          </p:nvPr>
        </p:nvSpPr>
        <p:spPr>
          <a:xfrm>
            <a:off x="838200" y="7317"/>
            <a:ext cx="10515600" cy="1113530"/>
          </a:xfrm>
        </p:spPr>
        <p:txBody>
          <a:bodyPr/>
          <a:lstStyle/>
          <a:p>
            <a:pPr algn="ctr"/>
            <a:r>
              <a:rPr lang="en-US" dirty="0"/>
              <a:t>Reward</a:t>
            </a:r>
          </a:p>
        </p:txBody>
      </p:sp>
      <p:pic>
        <p:nvPicPr>
          <p:cNvPr id="4" name="Content Placeholder 4" descr="Text&#10;&#10;Description automatically generated">
            <a:extLst>
              <a:ext uri="{FF2B5EF4-FFF2-40B4-BE49-F238E27FC236}">
                <a16:creationId xmlns:a16="http://schemas.microsoft.com/office/drawing/2014/main" id="{FB8B1B1A-2F3E-8455-87EF-564BCF87E715}"/>
              </a:ext>
            </a:extLst>
          </p:cNvPr>
          <p:cNvPicPr>
            <a:picLocks noGrp="1" noChangeAspect="1"/>
          </p:cNvPicPr>
          <p:nvPr>
            <p:ph idx="1"/>
          </p:nvPr>
        </p:nvPicPr>
        <p:blipFill>
          <a:blip r:embed="rId2"/>
          <a:stretch>
            <a:fillRect/>
          </a:stretch>
        </p:blipFill>
        <p:spPr>
          <a:xfrm>
            <a:off x="838200" y="1899718"/>
            <a:ext cx="10515600" cy="1839362"/>
          </a:xfrm>
        </p:spPr>
      </p:pic>
      <p:pic>
        <p:nvPicPr>
          <p:cNvPr id="6" name="Picture 5">
            <a:extLst>
              <a:ext uri="{FF2B5EF4-FFF2-40B4-BE49-F238E27FC236}">
                <a16:creationId xmlns:a16="http://schemas.microsoft.com/office/drawing/2014/main" id="{695151EC-9FB2-08E4-B300-7EDB5AD4036C}"/>
              </a:ext>
            </a:extLst>
          </p:cNvPr>
          <p:cNvPicPr>
            <a:picLocks noChangeAspect="1"/>
          </p:cNvPicPr>
          <p:nvPr/>
        </p:nvPicPr>
        <p:blipFill>
          <a:blip r:embed="rId3"/>
          <a:stretch>
            <a:fillRect/>
          </a:stretch>
        </p:blipFill>
        <p:spPr>
          <a:xfrm>
            <a:off x="5201340" y="3903455"/>
            <a:ext cx="1789320" cy="1764118"/>
          </a:xfrm>
          <a:prstGeom prst="rect">
            <a:avLst/>
          </a:prstGeom>
        </p:spPr>
      </p:pic>
      <p:cxnSp>
        <p:nvCxnSpPr>
          <p:cNvPr id="7" name="Straight Connector 6">
            <a:extLst>
              <a:ext uri="{FF2B5EF4-FFF2-40B4-BE49-F238E27FC236}">
                <a16:creationId xmlns:a16="http://schemas.microsoft.com/office/drawing/2014/main" id="{06AD2ADE-4502-4A39-2AF7-3A9E669BCBE2}"/>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37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46596A0-C71C-B1A1-A571-F0FA8D461147}"/>
              </a:ext>
            </a:extLst>
          </p:cNvPr>
          <p:cNvPicPr>
            <a:picLocks noChangeAspect="1"/>
          </p:cNvPicPr>
          <p:nvPr/>
        </p:nvPicPr>
        <p:blipFill>
          <a:blip r:embed="rId2"/>
          <a:stretch>
            <a:fillRect/>
          </a:stretch>
        </p:blipFill>
        <p:spPr>
          <a:xfrm>
            <a:off x="5689050" y="3721730"/>
            <a:ext cx="1789320" cy="1764118"/>
          </a:xfrm>
          <a:prstGeom prst="rect">
            <a:avLst/>
          </a:prstGeom>
        </p:spPr>
      </p:pic>
      <p:sp>
        <p:nvSpPr>
          <p:cNvPr id="2" name="Title 1">
            <a:extLst>
              <a:ext uri="{FF2B5EF4-FFF2-40B4-BE49-F238E27FC236}">
                <a16:creationId xmlns:a16="http://schemas.microsoft.com/office/drawing/2014/main" id="{46C8AA9E-62D7-1C9F-5333-BA40DEBD0D8F}"/>
              </a:ext>
            </a:extLst>
          </p:cNvPr>
          <p:cNvSpPr>
            <a:spLocks noGrp="1"/>
          </p:cNvSpPr>
          <p:nvPr>
            <p:ph type="title"/>
          </p:nvPr>
        </p:nvSpPr>
        <p:spPr>
          <a:xfrm>
            <a:off x="838200" y="7317"/>
            <a:ext cx="10515600" cy="1113530"/>
          </a:xfrm>
        </p:spPr>
        <p:txBody>
          <a:bodyPr/>
          <a:lstStyle/>
          <a:p>
            <a:pPr algn="ctr"/>
            <a:r>
              <a:rPr lang="en-US" dirty="0"/>
              <a:t>Value</a:t>
            </a:r>
          </a:p>
        </p:txBody>
      </p:sp>
      <p:pic>
        <p:nvPicPr>
          <p:cNvPr id="7" name="Picture 6" descr="Diagram, text&#10;&#10;Description automatically generated">
            <a:extLst>
              <a:ext uri="{FF2B5EF4-FFF2-40B4-BE49-F238E27FC236}">
                <a16:creationId xmlns:a16="http://schemas.microsoft.com/office/drawing/2014/main" id="{B359E3DA-F50F-2E68-FF9C-E1FB518BA0AD}"/>
              </a:ext>
            </a:extLst>
          </p:cNvPr>
          <p:cNvPicPr>
            <a:picLocks noChangeAspect="1"/>
          </p:cNvPicPr>
          <p:nvPr/>
        </p:nvPicPr>
        <p:blipFill>
          <a:blip r:embed="rId3"/>
          <a:stretch>
            <a:fillRect/>
          </a:stretch>
        </p:blipFill>
        <p:spPr>
          <a:xfrm>
            <a:off x="2414932" y="1819690"/>
            <a:ext cx="7759700" cy="1866900"/>
          </a:xfrm>
          <a:prstGeom prst="rect">
            <a:avLst/>
          </a:prstGeom>
        </p:spPr>
      </p:pic>
      <p:sp>
        <p:nvSpPr>
          <p:cNvPr id="16" name="Cloud 15">
            <a:extLst>
              <a:ext uri="{FF2B5EF4-FFF2-40B4-BE49-F238E27FC236}">
                <a16:creationId xmlns:a16="http://schemas.microsoft.com/office/drawing/2014/main" id="{80772332-2A6A-7794-9E06-1FFBDDD8EF92}"/>
              </a:ext>
            </a:extLst>
          </p:cNvPr>
          <p:cNvSpPr/>
          <p:nvPr/>
        </p:nvSpPr>
        <p:spPr>
          <a:xfrm>
            <a:off x="5343662" y="3774038"/>
            <a:ext cx="2825615" cy="1764118"/>
          </a:xfrm>
          <a:custGeom>
            <a:avLst/>
            <a:gdLst>
              <a:gd name="connsiteX0" fmla="*/ 255090 w 2825615"/>
              <a:gd name="connsiteY0" fmla="*/ 586814 h 1764118"/>
              <a:gd name="connsiteX1" fmla="*/ 367787 w 2825615"/>
              <a:gd name="connsiteY1" fmla="*/ 282054 h 1764118"/>
              <a:gd name="connsiteX2" fmla="*/ 916035 w 2825615"/>
              <a:gd name="connsiteY2" fmla="*/ 212429 h 1764118"/>
              <a:gd name="connsiteX3" fmla="*/ 1468796 w 2825615"/>
              <a:gd name="connsiteY3" fmla="*/ 140149 h 1764118"/>
              <a:gd name="connsiteX4" fmla="*/ 1684184 w 2825615"/>
              <a:gd name="connsiteY4" fmla="*/ 8167 h 1764118"/>
              <a:gd name="connsiteX5" fmla="*/ 1951309 w 2825615"/>
              <a:gd name="connsiteY5" fmla="*/ 101314 h 1764118"/>
              <a:gd name="connsiteX6" fmla="*/ 2319555 w 2825615"/>
              <a:gd name="connsiteY6" fmla="*/ 28176 h 1764118"/>
              <a:gd name="connsiteX7" fmla="*/ 2506294 w 2825615"/>
              <a:gd name="connsiteY7" fmla="*/ 227701 h 1764118"/>
              <a:gd name="connsiteX8" fmla="*/ 2745948 w 2825615"/>
              <a:gd name="connsiteY8" fmla="*/ 421346 h 1764118"/>
              <a:gd name="connsiteX9" fmla="*/ 2735221 w 2825615"/>
              <a:gd name="connsiteY9" fmla="*/ 631325 h 1764118"/>
              <a:gd name="connsiteX10" fmla="*/ 2813579 w 2825615"/>
              <a:gd name="connsiteY10" fmla="*/ 952378 h 1764118"/>
              <a:gd name="connsiteX11" fmla="*/ 2446511 w 2825615"/>
              <a:gd name="connsiteY11" fmla="*/ 1233412 h 1764118"/>
              <a:gd name="connsiteX12" fmla="*/ 2315107 w 2825615"/>
              <a:gd name="connsiteY12" fmla="*/ 1474222 h 1764118"/>
              <a:gd name="connsiteX13" fmla="*/ 1867718 w 2825615"/>
              <a:gd name="connsiteY13" fmla="*/ 1503379 h 1764118"/>
              <a:gd name="connsiteX14" fmla="*/ 1548005 w 2825615"/>
              <a:gd name="connsiteY14" fmla="*/ 1760279 h 1764118"/>
              <a:gd name="connsiteX15" fmla="*/ 1077919 w 2825615"/>
              <a:gd name="connsiteY15" fmla="*/ 1603468 h 1764118"/>
              <a:gd name="connsiteX16" fmla="*/ 379626 w 2825615"/>
              <a:gd name="connsiteY16" fmla="*/ 1448536 h 1764118"/>
              <a:gd name="connsiteX17" fmla="*/ 72602 w 2825615"/>
              <a:gd name="connsiteY17" fmla="*/ 1276127 h 1764118"/>
              <a:gd name="connsiteX18" fmla="*/ 138206 w 2825615"/>
              <a:gd name="connsiteY18" fmla="*/ 1043402 h 1764118"/>
              <a:gd name="connsiteX19" fmla="*/ -328 w 2825615"/>
              <a:gd name="connsiteY19" fmla="*/ 804633 h 1764118"/>
              <a:gd name="connsiteX20" fmla="*/ 252670 w 2825615"/>
              <a:gd name="connsiteY20" fmla="*/ 592408 h 1764118"/>
              <a:gd name="connsiteX21" fmla="*/ 255090 w 2825615"/>
              <a:gd name="connsiteY21" fmla="*/ 586814 h 1764118"/>
              <a:gd name="connsiteX0" fmla="*/ 306958 w 2825615"/>
              <a:gd name="connsiteY0" fmla="*/ 1068965 h 1764118"/>
              <a:gd name="connsiteX1" fmla="*/ 141280 w 2825615"/>
              <a:gd name="connsiteY1" fmla="*/ 1036419 h 1764118"/>
              <a:gd name="connsiteX2" fmla="*/ 453144 w 2825615"/>
              <a:gd name="connsiteY2" fmla="*/ 1425137 h 1764118"/>
              <a:gd name="connsiteX3" fmla="*/ 380673 w 2825615"/>
              <a:gd name="connsiteY3" fmla="*/ 1440696 h 1764118"/>
              <a:gd name="connsiteX4" fmla="*/ 1077788 w 2825615"/>
              <a:gd name="connsiteY4" fmla="*/ 1596281 h 1764118"/>
              <a:gd name="connsiteX5" fmla="*/ 1034096 w 2825615"/>
              <a:gd name="connsiteY5" fmla="*/ 1525227 h 1764118"/>
              <a:gd name="connsiteX6" fmla="*/ 1885509 w 2825615"/>
              <a:gd name="connsiteY6" fmla="*/ 1419094 h 1764118"/>
              <a:gd name="connsiteX7" fmla="*/ 1868045 w 2825615"/>
              <a:gd name="connsiteY7" fmla="*/ 1497050 h 1764118"/>
              <a:gd name="connsiteX8" fmla="*/ 2232301 w 2825615"/>
              <a:gd name="connsiteY8" fmla="*/ 937351 h 1764118"/>
              <a:gd name="connsiteX9" fmla="*/ 2444941 w 2825615"/>
              <a:gd name="connsiteY9" fmla="*/ 1228757 h 1764118"/>
              <a:gd name="connsiteX10" fmla="*/ 2733913 w 2825615"/>
              <a:gd name="connsiteY10" fmla="*/ 626996 h 1764118"/>
              <a:gd name="connsiteX11" fmla="*/ 2639202 w 2825615"/>
              <a:gd name="connsiteY11" fmla="*/ 736274 h 1764118"/>
              <a:gd name="connsiteX12" fmla="*/ 2506686 w 2825615"/>
              <a:gd name="connsiteY12" fmla="*/ 221576 h 1764118"/>
              <a:gd name="connsiteX13" fmla="*/ 2511657 w 2825615"/>
              <a:gd name="connsiteY13" fmla="*/ 273193 h 1764118"/>
              <a:gd name="connsiteX14" fmla="*/ 1901926 w 2825615"/>
              <a:gd name="connsiteY14" fmla="*/ 161384 h 1764118"/>
              <a:gd name="connsiteX15" fmla="*/ 1950459 w 2825615"/>
              <a:gd name="connsiteY15" fmla="*/ 95556 h 1764118"/>
              <a:gd name="connsiteX16" fmla="*/ 1448193 w 2825615"/>
              <a:gd name="connsiteY16" fmla="*/ 192746 h 1764118"/>
              <a:gd name="connsiteX17" fmla="*/ 1471674 w 2825615"/>
              <a:gd name="connsiteY17" fmla="*/ 135984 h 1764118"/>
              <a:gd name="connsiteX18" fmla="*/ 915708 w 2825615"/>
              <a:gd name="connsiteY18" fmla="*/ 212020 h 1764118"/>
              <a:gd name="connsiteX19" fmla="*/ 1000738 w 2825615"/>
              <a:gd name="connsiteY19" fmla="*/ 267067 h 1764118"/>
              <a:gd name="connsiteX20" fmla="*/ 269937 w 2825615"/>
              <a:gd name="connsiteY20" fmla="*/ 644760 h 1764118"/>
              <a:gd name="connsiteX21" fmla="*/ 255090 w 2825615"/>
              <a:gd name="connsiteY21" fmla="*/ 586814 h 176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5615" h="1764118" extrusionOk="0">
                <a:moveTo>
                  <a:pt x="255090" y="586814"/>
                </a:moveTo>
                <a:cubicBezTo>
                  <a:pt x="217481" y="463762"/>
                  <a:pt x="275473" y="365510"/>
                  <a:pt x="367787" y="282054"/>
                </a:cubicBezTo>
                <a:cubicBezTo>
                  <a:pt x="551768" y="161254"/>
                  <a:pt x="683887" y="124883"/>
                  <a:pt x="916035" y="212429"/>
                </a:cubicBezTo>
                <a:cubicBezTo>
                  <a:pt x="1010973" y="51268"/>
                  <a:pt x="1297652" y="27862"/>
                  <a:pt x="1468796" y="140149"/>
                </a:cubicBezTo>
                <a:cubicBezTo>
                  <a:pt x="1502331" y="64136"/>
                  <a:pt x="1610533" y="28575"/>
                  <a:pt x="1684184" y="8167"/>
                </a:cubicBezTo>
                <a:cubicBezTo>
                  <a:pt x="1811389" y="-1211"/>
                  <a:pt x="1890714" y="27190"/>
                  <a:pt x="1951309" y="101314"/>
                </a:cubicBezTo>
                <a:cubicBezTo>
                  <a:pt x="2004285" y="5173"/>
                  <a:pt x="2162350" y="8400"/>
                  <a:pt x="2319555" y="28176"/>
                </a:cubicBezTo>
                <a:cubicBezTo>
                  <a:pt x="2417112" y="61786"/>
                  <a:pt x="2474717" y="156546"/>
                  <a:pt x="2506294" y="227701"/>
                </a:cubicBezTo>
                <a:cubicBezTo>
                  <a:pt x="2630468" y="260160"/>
                  <a:pt x="2727783" y="331045"/>
                  <a:pt x="2745948" y="421346"/>
                </a:cubicBezTo>
                <a:cubicBezTo>
                  <a:pt x="2756746" y="487555"/>
                  <a:pt x="2771236" y="566816"/>
                  <a:pt x="2735221" y="631325"/>
                </a:cubicBezTo>
                <a:cubicBezTo>
                  <a:pt x="2834837" y="748063"/>
                  <a:pt x="2846855" y="844025"/>
                  <a:pt x="2813579" y="952378"/>
                </a:cubicBezTo>
                <a:cubicBezTo>
                  <a:pt x="2780421" y="1117123"/>
                  <a:pt x="2634811" y="1224177"/>
                  <a:pt x="2446511" y="1233412"/>
                </a:cubicBezTo>
                <a:cubicBezTo>
                  <a:pt x="2467782" y="1306619"/>
                  <a:pt x="2398987" y="1407810"/>
                  <a:pt x="2315107" y="1474222"/>
                </a:cubicBezTo>
                <a:cubicBezTo>
                  <a:pt x="2149930" y="1572575"/>
                  <a:pt x="1990356" y="1565498"/>
                  <a:pt x="1867718" y="1503379"/>
                </a:cubicBezTo>
                <a:cubicBezTo>
                  <a:pt x="1813146" y="1630672"/>
                  <a:pt x="1693125" y="1714014"/>
                  <a:pt x="1548005" y="1760279"/>
                </a:cubicBezTo>
                <a:cubicBezTo>
                  <a:pt x="1369441" y="1781065"/>
                  <a:pt x="1145182" y="1755155"/>
                  <a:pt x="1077919" y="1603468"/>
                </a:cubicBezTo>
                <a:cubicBezTo>
                  <a:pt x="806266" y="1779842"/>
                  <a:pt x="570226" y="1694939"/>
                  <a:pt x="379626" y="1448536"/>
                </a:cubicBezTo>
                <a:cubicBezTo>
                  <a:pt x="241130" y="1467616"/>
                  <a:pt x="137381" y="1374066"/>
                  <a:pt x="72602" y="1276127"/>
                </a:cubicBezTo>
                <a:cubicBezTo>
                  <a:pt x="31152" y="1215219"/>
                  <a:pt x="64731" y="1105963"/>
                  <a:pt x="138206" y="1043402"/>
                </a:cubicBezTo>
                <a:cubicBezTo>
                  <a:pt x="46460" y="1006349"/>
                  <a:pt x="-16192" y="901913"/>
                  <a:pt x="-328" y="804633"/>
                </a:cubicBezTo>
                <a:cubicBezTo>
                  <a:pt x="21907" y="656247"/>
                  <a:pt x="109836" y="603392"/>
                  <a:pt x="252670" y="592408"/>
                </a:cubicBezTo>
                <a:cubicBezTo>
                  <a:pt x="253717" y="590756"/>
                  <a:pt x="254221" y="588945"/>
                  <a:pt x="255090" y="586814"/>
                </a:cubicBezTo>
                <a:close/>
              </a:path>
              <a:path w="2825615" h="1764118" fill="none" extrusionOk="0">
                <a:moveTo>
                  <a:pt x="306958" y="1068965"/>
                </a:moveTo>
                <a:cubicBezTo>
                  <a:pt x="242358" y="1086414"/>
                  <a:pt x="186664" y="1055277"/>
                  <a:pt x="141280" y="1036419"/>
                </a:cubicBezTo>
                <a:moveTo>
                  <a:pt x="453144" y="1425137"/>
                </a:moveTo>
                <a:cubicBezTo>
                  <a:pt x="434710" y="1434518"/>
                  <a:pt x="405185" y="1431122"/>
                  <a:pt x="380673" y="1440696"/>
                </a:cubicBezTo>
                <a:moveTo>
                  <a:pt x="1077788" y="1596281"/>
                </a:moveTo>
                <a:cubicBezTo>
                  <a:pt x="1065786" y="1577426"/>
                  <a:pt x="1039786" y="1551469"/>
                  <a:pt x="1034096" y="1525227"/>
                </a:cubicBezTo>
                <a:moveTo>
                  <a:pt x="1885509" y="1419094"/>
                </a:moveTo>
                <a:cubicBezTo>
                  <a:pt x="1882275" y="1447645"/>
                  <a:pt x="1875480" y="1466640"/>
                  <a:pt x="1868045" y="1497050"/>
                </a:cubicBezTo>
                <a:moveTo>
                  <a:pt x="2232301" y="937351"/>
                </a:moveTo>
                <a:cubicBezTo>
                  <a:pt x="2385789" y="974747"/>
                  <a:pt x="2456349" y="1087180"/>
                  <a:pt x="2444941" y="1228757"/>
                </a:cubicBezTo>
                <a:moveTo>
                  <a:pt x="2733913" y="626996"/>
                </a:moveTo>
                <a:cubicBezTo>
                  <a:pt x="2704945" y="666183"/>
                  <a:pt x="2686735" y="700196"/>
                  <a:pt x="2639202" y="736274"/>
                </a:cubicBezTo>
                <a:moveTo>
                  <a:pt x="2506686" y="221576"/>
                </a:moveTo>
                <a:cubicBezTo>
                  <a:pt x="2507404" y="240220"/>
                  <a:pt x="2513241" y="259283"/>
                  <a:pt x="2511657" y="273193"/>
                </a:cubicBezTo>
                <a:moveTo>
                  <a:pt x="1901926" y="161384"/>
                </a:moveTo>
                <a:cubicBezTo>
                  <a:pt x="1917429" y="136953"/>
                  <a:pt x="1930214" y="116754"/>
                  <a:pt x="1950459" y="95556"/>
                </a:cubicBezTo>
                <a:moveTo>
                  <a:pt x="1448193" y="192746"/>
                </a:moveTo>
                <a:cubicBezTo>
                  <a:pt x="1459041" y="174730"/>
                  <a:pt x="1460605" y="152239"/>
                  <a:pt x="1471674" y="135984"/>
                </a:cubicBezTo>
                <a:moveTo>
                  <a:pt x="915708" y="212020"/>
                </a:moveTo>
                <a:cubicBezTo>
                  <a:pt x="953550" y="227597"/>
                  <a:pt x="977604" y="248470"/>
                  <a:pt x="1000738" y="267067"/>
                </a:cubicBezTo>
                <a:moveTo>
                  <a:pt x="269937" y="644760"/>
                </a:moveTo>
                <a:cubicBezTo>
                  <a:pt x="266267" y="628749"/>
                  <a:pt x="259270" y="609000"/>
                  <a:pt x="255090" y="586814"/>
                </a:cubicBezTo>
              </a:path>
            </a:pathLst>
          </a:custGeom>
          <a:noFill/>
          <a:ln w="38100">
            <a:solidFill>
              <a:schemeClr val="tx1"/>
            </a:solidFill>
            <a:extLst>
              <a:ext uri="{C807C97D-BFC1-408E-A445-0C87EB9F89A2}">
                <ask:lineSketchStyleProps xmlns:ask="http://schemas.microsoft.com/office/drawing/2018/sketchyshapes" sd="1219033472">
                  <a:prstGeom prst="cloud">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86C2FFA-631C-1084-8C43-13990376CD12}"/>
              </a:ext>
            </a:extLst>
          </p:cNvPr>
          <p:cNvSpPr/>
          <p:nvPr/>
        </p:nvSpPr>
        <p:spPr>
          <a:xfrm>
            <a:off x="5287752" y="5214324"/>
            <a:ext cx="516836" cy="467967"/>
          </a:xfrm>
          <a:custGeom>
            <a:avLst/>
            <a:gdLst>
              <a:gd name="connsiteX0" fmla="*/ 0 w 516836"/>
              <a:gd name="connsiteY0" fmla="*/ 233984 h 467967"/>
              <a:gd name="connsiteX1" fmla="*/ 258418 w 516836"/>
              <a:gd name="connsiteY1" fmla="*/ 0 h 467967"/>
              <a:gd name="connsiteX2" fmla="*/ 516836 w 516836"/>
              <a:gd name="connsiteY2" fmla="*/ 233984 h 467967"/>
              <a:gd name="connsiteX3" fmla="*/ 258418 w 516836"/>
              <a:gd name="connsiteY3" fmla="*/ 467968 h 467967"/>
              <a:gd name="connsiteX4" fmla="*/ 0 w 516836"/>
              <a:gd name="connsiteY4" fmla="*/ 233984 h 46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36" h="467967" extrusionOk="0">
                <a:moveTo>
                  <a:pt x="0" y="233984"/>
                </a:moveTo>
                <a:cubicBezTo>
                  <a:pt x="-1166" y="114413"/>
                  <a:pt x="113622" y="-9686"/>
                  <a:pt x="258418" y="0"/>
                </a:cubicBezTo>
                <a:cubicBezTo>
                  <a:pt x="393419" y="-9574"/>
                  <a:pt x="516748" y="135260"/>
                  <a:pt x="516836" y="233984"/>
                </a:cubicBezTo>
                <a:cubicBezTo>
                  <a:pt x="522974" y="360505"/>
                  <a:pt x="409257" y="444230"/>
                  <a:pt x="258418" y="467968"/>
                </a:cubicBezTo>
                <a:cubicBezTo>
                  <a:pt x="114507" y="505839"/>
                  <a:pt x="-8172" y="365031"/>
                  <a:pt x="0" y="233984"/>
                </a:cubicBezTo>
                <a:close/>
              </a:path>
            </a:pathLst>
          </a:custGeom>
          <a:noFill/>
          <a:ln w="38100">
            <a:solidFill>
              <a:schemeClr val="tx1"/>
            </a:solidFill>
            <a:extLst>
              <a:ext uri="{C807C97D-BFC1-408E-A445-0C87EB9F89A2}">
                <ask:lineSketchStyleProps xmlns:ask="http://schemas.microsoft.com/office/drawing/2018/sketchyshapes" sd="36664027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0D2209-90DA-01E4-8634-B2419F74081D}"/>
              </a:ext>
            </a:extLst>
          </p:cNvPr>
          <p:cNvSpPr/>
          <p:nvPr/>
        </p:nvSpPr>
        <p:spPr>
          <a:xfrm>
            <a:off x="5128728" y="5610098"/>
            <a:ext cx="271944" cy="236812"/>
          </a:xfrm>
          <a:custGeom>
            <a:avLst/>
            <a:gdLst>
              <a:gd name="connsiteX0" fmla="*/ 0 w 271944"/>
              <a:gd name="connsiteY0" fmla="*/ 118406 h 236812"/>
              <a:gd name="connsiteX1" fmla="*/ 135972 w 271944"/>
              <a:gd name="connsiteY1" fmla="*/ 0 h 236812"/>
              <a:gd name="connsiteX2" fmla="*/ 271944 w 271944"/>
              <a:gd name="connsiteY2" fmla="*/ 118406 h 236812"/>
              <a:gd name="connsiteX3" fmla="*/ 135972 w 271944"/>
              <a:gd name="connsiteY3" fmla="*/ 236812 h 236812"/>
              <a:gd name="connsiteX4" fmla="*/ 0 w 271944"/>
              <a:gd name="connsiteY4" fmla="*/ 118406 h 23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44" h="236812" extrusionOk="0">
                <a:moveTo>
                  <a:pt x="0" y="118406"/>
                </a:moveTo>
                <a:cubicBezTo>
                  <a:pt x="-8317" y="40859"/>
                  <a:pt x="56528" y="-6578"/>
                  <a:pt x="135972" y="0"/>
                </a:cubicBezTo>
                <a:cubicBezTo>
                  <a:pt x="197028" y="11334"/>
                  <a:pt x="259227" y="60502"/>
                  <a:pt x="271944" y="118406"/>
                </a:cubicBezTo>
                <a:cubicBezTo>
                  <a:pt x="271428" y="195895"/>
                  <a:pt x="210153" y="257364"/>
                  <a:pt x="135972" y="236812"/>
                </a:cubicBezTo>
                <a:cubicBezTo>
                  <a:pt x="53962" y="231790"/>
                  <a:pt x="-5658" y="171688"/>
                  <a:pt x="0" y="118406"/>
                </a:cubicBezTo>
                <a:close/>
              </a:path>
            </a:pathLst>
          </a:custGeom>
          <a:noFill/>
          <a:ln w="38100">
            <a:solidFill>
              <a:schemeClr val="tx1"/>
            </a:solidFill>
            <a:extLst>
              <a:ext uri="{C807C97D-BFC1-408E-A445-0C87EB9F89A2}">
                <ask:lineSketchStyleProps xmlns:ask="http://schemas.microsoft.com/office/drawing/2018/sketchyshapes" sd="30277433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4675771-E7EB-5C00-0A9F-DFBA4005B3E2}"/>
              </a:ext>
            </a:extLst>
          </p:cNvPr>
          <p:cNvPicPr>
            <a:picLocks noChangeAspect="1"/>
          </p:cNvPicPr>
          <p:nvPr/>
        </p:nvPicPr>
        <p:blipFill>
          <a:blip r:embed="rId4"/>
          <a:stretch>
            <a:fillRect/>
          </a:stretch>
        </p:blipFill>
        <p:spPr>
          <a:xfrm>
            <a:off x="3114127" y="3686590"/>
            <a:ext cx="1683296" cy="1735357"/>
          </a:xfrm>
          <a:prstGeom prst="rect">
            <a:avLst/>
          </a:prstGeom>
        </p:spPr>
      </p:pic>
      <p:sp>
        <p:nvSpPr>
          <p:cNvPr id="22" name="Rectangle 21">
            <a:extLst>
              <a:ext uri="{FF2B5EF4-FFF2-40B4-BE49-F238E27FC236}">
                <a16:creationId xmlns:a16="http://schemas.microsoft.com/office/drawing/2014/main" id="{80EAD6DC-7F1C-FC51-D369-E1DD151DCE6B}"/>
              </a:ext>
            </a:extLst>
          </p:cNvPr>
          <p:cNvSpPr/>
          <p:nvPr/>
        </p:nvSpPr>
        <p:spPr>
          <a:xfrm>
            <a:off x="4691270" y="4554268"/>
            <a:ext cx="278295" cy="379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769C0ED-EBBE-2A0B-9CC7-AF8191754F76}"/>
              </a:ext>
            </a:extLst>
          </p:cNvPr>
          <p:cNvSpPr txBox="1"/>
          <p:nvPr/>
        </p:nvSpPr>
        <p:spPr>
          <a:xfrm>
            <a:off x="8759687" y="4207159"/>
            <a:ext cx="1258956" cy="707886"/>
          </a:xfrm>
          <a:prstGeom prst="rect">
            <a:avLst/>
          </a:prstGeom>
          <a:noFill/>
        </p:spPr>
        <p:txBody>
          <a:bodyPr wrap="square" rtlCol="0">
            <a:spAutoFit/>
          </a:bodyPr>
          <a:lstStyle/>
          <a:p>
            <a:r>
              <a:rPr lang="en-US" sz="4000" dirty="0"/>
              <a:t>…</a:t>
            </a:r>
          </a:p>
        </p:txBody>
      </p:sp>
      <p:cxnSp>
        <p:nvCxnSpPr>
          <p:cNvPr id="25" name="Straight Connector 24">
            <a:extLst>
              <a:ext uri="{FF2B5EF4-FFF2-40B4-BE49-F238E27FC236}">
                <a16:creationId xmlns:a16="http://schemas.microsoft.com/office/drawing/2014/main" id="{0DEA73C2-BE88-F2CB-E6C7-0821B99BDFBF}"/>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82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C9607-FCF4-30F4-0326-0266497F761D}"/>
              </a:ext>
            </a:extLst>
          </p:cNvPr>
          <p:cNvPicPr>
            <a:picLocks noChangeAspect="1"/>
          </p:cNvPicPr>
          <p:nvPr/>
        </p:nvPicPr>
        <p:blipFill>
          <a:blip r:embed="rId2"/>
          <a:stretch>
            <a:fillRect/>
          </a:stretch>
        </p:blipFill>
        <p:spPr>
          <a:xfrm>
            <a:off x="2305879" y="1537111"/>
            <a:ext cx="7772400" cy="2193515"/>
          </a:xfrm>
          <a:prstGeom prst="rect">
            <a:avLst/>
          </a:prstGeom>
        </p:spPr>
      </p:pic>
      <p:sp>
        <p:nvSpPr>
          <p:cNvPr id="8" name="Title 7">
            <a:extLst>
              <a:ext uri="{FF2B5EF4-FFF2-40B4-BE49-F238E27FC236}">
                <a16:creationId xmlns:a16="http://schemas.microsoft.com/office/drawing/2014/main" id="{151A53D7-7D23-FDA9-AF4C-0D96E930B2E5}"/>
              </a:ext>
            </a:extLst>
          </p:cNvPr>
          <p:cNvSpPr>
            <a:spLocks noGrp="1"/>
          </p:cNvSpPr>
          <p:nvPr>
            <p:ph type="title"/>
          </p:nvPr>
        </p:nvSpPr>
        <p:spPr>
          <a:xfrm>
            <a:off x="838200" y="7317"/>
            <a:ext cx="10515600" cy="1100632"/>
          </a:xfrm>
        </p:spPr>
        <p:txBody>
          <a:bodyPr/>
          <a:lstStyle/>
          <a:p>
            <a:pPr algn="ctr"/>
            <a:r>
              <a:rPr lang="en-US" dirty="0"/>
              <a:t>Temporal difference (TD) prediction</a:t>
            </a:r>
          </a:p>
        </p:txBody>
      </p:sp>
      <p:sp>
        <p:nvSpPr>
          <p:cNvPr id="10" name="TextBox 9">
            <a:extLst>
              <a:ext uri="{FF2B5EF4-FFF2-40B4-BE49-F238E27FC236}">
                <a16:creationId xmlns:a16="http://schemas.microsoft.com/office/drawing/2014/main" id="{2F0E719C-BC88-89D2-1CC2-0017A950A75C}"/>
              </a:ext>
            </a:extLst>
          </p:cNvPr>
          <p:cNvSpPr txBox="1"/>
          <p:nvPr/>
        </p:nvSpPr>
        <p:spPr>
          <a:xfrm>
            <a:off x="263892" y="6045654"/>
            <a:ext cx="2664704" cy="646331"/>
          </a:xfrm>
          <a:prstGeom prst="rect">
            <a:avLst/>
          </a:prstGeom>
          <a:noFill/>
        </p:spPr>
        <p:txBody>
          <a:bodyPr wrap="none" rtlCol="0">
            <a:spAutoFit/>
          </a:bodyPr>
          <a:lstStyle/>
          <a:p>
            <a:r>
              <a:rPr lang="en-US" dirty="0"/>
              <a:t>𝛼 = learning rate</a:t>
            </a:r>
          </a:p>
          <a:p>
            <a:r>
              <a:rPr lang="en-US" dirty="0"/>
              <a:t>𝛾 = temporal discount rate</a:t>
            </a:r>
          </a:p>
        </p:txBody>
      </p:sp>
      <p:pic>
        <p:nvPicPr>
          <p:cNvPr id="11" name="Picture 10">
            <a:extLst>
              <a:ext uri="{FF2B5EF4-FFF2-40B4-BE49-F238E27FC236}">
                <a16:creationId xmlns:a16="http://schemas.microsoft.com/office/drawing/2014/main" id="{A31387F8-FC9F-C0C3-8032-D2A6C07CDF01}"/>
              </a:ext>
            </a:extLst>
          </p:cNvPr>
          <p:cNvPicPr>
            <a:picLocks noChangeAspect="1"/>
          </p:cNvPicPr>
          <p:nvPr/>
        </p:nvPicPr>
        <p:blipFill>
          <a:blip r:embed="rId3"/>
          <a:stretch>
            <a:fillRect/>
          </a:stretch>
        </p:blipFill>
        <p:spPr>
          <a:xfrm>
            <a:off x="5503519" y="3933626"/>
            <a:ext cx="1789320" cy="1764118"/>
          </a:xfrm>
          <a:prstGeom prst="rect">
            <a:avLst/>
          </a:prstGeom>
        </p:spPr>
      </p:pic>
      <p:sp>
        <p:nvSpPr>
          <p:cNvPr id="13" name="Cloud 12">
            <a:extLst>
              <a:ext uri="{FF2B5EF4-FFF2-40B4-BE49-F238E27FC236}">
                <a16:creationId xmlns:a16="http://schemas.microsoft.com/office/drawing/2014/main" id="{C454AE75-9AA0-7E65-9340-07815985AA50}"/>
              </a:ext>
            </a:extLst>
          </p:cNvPr>
          <p:cNvSpPr/>
          <p:nvPr/>
        </p:nvSpPr>
        <p:spPr>
          <a:xfrm>
            <a:off x="5158131" y="3985934"/>
            <a:ext cx="2825615" cy="1764118"/>
          </a:xfrm>
          <a:custGeom>
            <a:avLst/>
            <a:gdLst>
              <a:gd name="connsiteX0" fmla="*/ 255090 w 2825615"/>
              <a:gd name="connsiteY0" fmla="*/ 586814 h 1764118"/>
              <a:gd name="connsiteX1" fmla="*/ 367787 w 2825615"/>
              <a:gd name="connsiteY1" fmla="*/ 282054 h 1764118"/>
              <a:gd name="connsiteX2" fmla="*/ 916035 w 2825615"/>
              <a:gd name="connsiteY2" fmla="*/ 212429 h 1764118"/>
              <a:gd name="connsiteX3" fmla="*/ 1468796 w 2825615"/>
              <a:gd name="connsiteY3" fmla="*/ 140149 h 1764118"/>
              <a:gd name="connsiteX4" fmla="*/ 1684184 w 2825615"/>
              <a:gd name="connsiteY4" fmla="*/ 8167 h 1764118"/>
              <a:gd name="connsiteX5" fmla="*/ 1951309 w 2825615"/>
              <a:gd name="connsiteY5" fmla="*/ 101314 h 1764118"/>
              <a:gd name="connsiteX6" fmla="*/ 2319555 w 2825615"/>
              <a:gd name="connsiteY6" fmla="*/ 28176 h 1764118"/>
              <a:gd name="connsiteX7" fmla="*/ 2506294 w 2825615"/>
              <a:gd name="connsiteY7" fmla="*/ 227701 h 1764118"/>
              <a:gd name="connsiteX8" fmla="*/ 2745948 w 2825615"/>
              <a:gd name="connsiteY8" fmla="*/ 421346 h 1764118"/>
              <a:gd name="connsiteX9" fmla="*/ 2735221 w 2825615"/>
              <a:gd name="connsiteY9" fmla="*/ 631325 h 1764118"/>
              <a:gd name="connsiteX10" fmla="*/ 2813579 w 2825615"/>
              <a:gd name="connsiteY10" fmla="*/ 952378 h 1764118"/>
              <a:gd name="connsiteX11" fmla="*/ 2446511 w 2825615"/>
              <a:gd name="connsiteY11" fmla="*/ 1233412 h 1764118"/>
              <a:gd name="connsiteX12" fmla="*/ 2315107 w 2825615"/>
              <a:gd name="connsiteY12" fmla="*/ 1474222 h 1764118"/>
              <a:gd name="connsiteX13" fmla="*/ 1867718 w 2825615"/>
              <a:gd name="connsiteY13" fmla="*/ 1503379 h 1764118"/>
              <a:gd name="connsiteX14" fmla="*/ 1548005 w 2825615"/>
              <a:gd name="connsiteY14" fmla="*/ 1760279 h 1764118"/>
              <a:gd name="connsiteX15" fmla="*/ 1077919 w 2825615"/>
              <a:gd name="connsiteY15" fmla="*/ 1603468 h 1764118"/>
              <a:gd name="connsiteX16" fmla="*/ 379626 w 2825615"/>
              <a:gd name="connsiteY16" fmla="*/ 1448536 h 1764118"/>
              <a:gd name="connsiteX17" fmla="*/ 72602 w 2825615"/>
              <a:gd name="connsiteY17" fmla="*/ 1276127 h 1764118"/>
              <a:gd name="connsiteX18" fmla="*/ 138206 w 2825615"/>
              <a:gd name="connsiteY18" fmla="*/ 1043402 h 1764118"/>
              <a:gd name="connsiteX19" fmla="*/ -328 w 2825615"/>
              <a:gd name="connsiteY19" fmla="*/ 804633 h 1764118"/>
              <a:gd name="connsiteX20" fmla="*/ 252670 w 2825615"/>
              <a:gd name="connsiteY20" fmla="*/ 592408 h 1764118"/>
              <a:gd name="connsiteX21" fmla="*/ 255090 w 2825615"/>
              <a:gd name="connsiteY21" fmla="*/ 586814 h 1764118"/>
              <a:gd name="connsiteX0" fmla="*/ 306958 w 2825615"/>
              <a:gd name="connsiteY0" fmla="*/ 1068965 h 1764118"/>
              <a:gd name="connsiteX1" fmla="*/ 141280 w 2825615"/>
              <a:gd name="connsiteY1" fmla="*/ 1036419 h 1764118"/>
              <a:gd name="connsiteX2" fmla="*/ 453144 w 2825615"/>
              <a:gd name="connsiteY2" fmla="*/ 1425137 h 1764118"/>
              <a:gd name="connsiteX3" fmla="*/ 380673 w 2825615"/>
              <a:gd name="connsiteY3" fmla="*/ 1440696 h 1764118"/>
              <a:gd name="connsiteX4" fmla="*/ 1077788 w 2825615"/>
              <a:gd name="connsiteY4" fmla="*/ 1596281 h 1764118"/>
              <a:gd name="connsiteX5" fmla="*/ 1034096 w 2825615"/>
              <a:gd name="connsiteY5" fmla="*/ 1525227 h 1764118"/>
              <a:gd name="connsiteX6" fmla="*/ 1885509 w 2825615"/>
              <a:gd name="connsiteY6" fmla="*/ 1419094 h 1764118"/>
              <a:gd name="connsiteX7" fmla="*/ 1868045 w 2825615"/>
              <a:gd name="connsiteY7" fmla="*/ 1497050 h 1764118"/>
              <a:gd name="connsiteX8" fmla="*/ 2232301 w 2825615"/>
              <a:gd name="connsiteY8" fmla="*/ 937351 h 1764118"/>
              <a:gd name="connsiteX9" fmla="*/ 2444941 w 2825615"/>
              <a:gd name="connsiteY9" fmla="*/ 1228757 h 1764118"/>
              <a:gd name="connsiteX10" fmla="*/ 2733913 w 2825615"/>
              <a:gd name="connsiteY10" fmla="*/ 626996 h 1764118"/>
              <a:gd name="connsiteX11" fmla="*/ 2639202 w 2825615"/>
              <a:gd name="connsiteY11" fmla="*/ 736274 h 1764118"/>
              <a:gd name="connsiteX12" fmla="*/ 2506686 w 2825615"/>
              <a:gd name="connsiteY12" fmla="*/ 221576 h 1764118"/>
              <a:gd name="connsiteX13" fmla="*/ 2511657 w 2825615"/>
              <a:gd name="connsiteY13" fmla="*/ 273193 h 1764118"/>
              <a:gd name="connsiteX14" fmla="*/ 1901926 w 2825615"/>
              <a:gd name="connsiteY14" fmla="*/ 161384 h 1764118"/>
              <a:gd name="connsiteX15" fmla="*/ 1950459 w 2825615"/>
              <a:gd name="connsiteY15" fmla="*/ 95556 h 1764118"/>
              <a:gd name="connsiteX16" fmla="*/ 1448193 w 2825615"/>
              <a:gd name="connsiteY16" fmla="*/ 192746 h 1764118"/>
              <a:gd name="connsiteX17" fmla="*/ 1471674 w 2825615"/>
              <a:gd name="connsiteY17" fmla="*/ 135984 h 1764118"/>
              <a:gd name="connsiteX18" fmla="*/ 915708 w 2825615"/>
              <a:gd name="connsiteY18" fmla="*/ 212020 h 1764118"/>
              <a:gd name="connsiteX19" fmla="*/ 1000738 w 2825615"/>
              <a:gd name="connsiteY19" fmla="*/ 267067 h 1764118"/>
              <a:gd name="connsiteX20" fmla="*/ 269937 w 2825615"/>
              <a:gd name="connsiteY20" fmla="*/ 644760 h 1764118"/>
              <a:gd name="connsiteX21" fmla="*/ 255090 w 2825615"/>
              <a:gd name="connsiteY21" fmla="*/ 586814 h 176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5615" h="1764118" extrusionOk="0">
                <a:moveTo>
                  <a:pt x="255090" y="586814"/>
                </a:moveTo>
                <a:cubicBezTo>
                  <a:pt x="217481" y="463762"/>
                  <a:pt x="275473" y="365510"/>
                  <a:pt x="367787" y="282054"/>
                </a:cubicBezTo>
                <a:cubicBezTo>
                  <a:pt x="551768" y="161254"/>
                  <a:pt x="683887" y="124883"/>
                  <a:pt x="916035" y="212429"/>
                </a:cubicBezTo>
                <a:cubicBezTo>
                  <a:pt x="1010973" y="51268"/>
                  <a:pt x="1297652" y="27862"/>
                  <a:pt x="1468796" y="140149"/>
                </a:cubicBezTo>
                <a:cubicBezTo>
                  <a:pt x="1502331" y="64136"/>
                  <a:pt x="1610533" y="28575"/>
                  <a:pt x="1684184" y="8167"/>
                </a:cubicBezTo>
                <a:cubicBezTo>
                  <a:pt x="1811389" y="-1211"/>
                  <a:pt x="1890714" y="27190"/>
                  <a:pt x="1951309" y="101314"/>
                </a:cubicBezTo>
                <a:cubicBezTo>
                  <a:pt x="2004285" y="5173"/>
                  <a:pt x="2162350" y="8400"/>
                  <a:pt x="2319555" y="28176"/>
                </a:cubicBezTo>
                <a:cubicBezTo>
                  <a:pt x="2417112" y="61786"/>
                  <a:pt x="2474717" y="156546"/>
                  <a:pt x="2506294" y="227701"/>
                </a:cubicBezTo>
                <a:cubicBezTo>
                  <a:pt x="2630468" y="260160"/>
                  <a:pt x="2727783" y="331045"/>
                  <a:pt x="2745948" y="421346"/>
                </a:cubicBezTo>
                <a:cubicBezTo>
                  <a:pt x="2756746" y="487555"/>
                  <a:pt x="2771236" y="566816"/>
                  <a:pt x="2735221" y="631325"/>
                </a:cubicBezTo>
                <a:cubicBezTo>
                  <a:pt x="2834837" y="748063"/>
                  <a:pt x="2846855" y="844025"/>
                  <a:pt x="2813579" y="952378"/>
                </a:cubicBezTo>
                <a:cubicBezTo>
                  <a:pt x="2780421" y="1117123"/>
                  <a:pt x="2634811" y="1224177"/>
                  <a:pt x="2446511" y="1233412"/>
                </a:cubicBezTo>
                <a:cubicBezTo>
                  <a:pt x="2467782" y="1306619"/>
                  <a:pt x="2398987" y="1407810"/>
                  <a:pt x="2315107" y="1474222"/>
                </a:cubicBezTo>
                <a:cubicBezTo>
                  <a:pt x="2149930" y="1572575"/>
                  <a:pt x="1990356" y="1565498"/>
                  <a:pt x="1867718" y="1503379"/>
                </a:cubicBezTo>
                <a:cubicBezTo>
                  <a:pt x="1813146" y="1630672"/>
                  <a:pt x="1693125" y="1714014"/>
                  <a:pt x="1548005" y="1760279"/>
                </a:cubicBezTo>
                <a:cubicBezTo>
                  <a:pt x="1369441" y="1781065"/>
                  <a:pt x="1145182" y="1755155"/>
                  <a:pt x="1077919" y="1603468"/>
                </a:cubicBezTo>
                <a:cubicBezTo>
                  <a:pt x="806266" y="1779842"/>
                  <a:pt x="570226" y="1694939"/>
                  <a:pt x="379626" y="1448536"/>
                </a:cubicBezTo>
                <a:cubicBezTo>
                  <a:pt x="241130" y="1467616"/>
                  <a:pt x="137381" y="1374066"/>
                  <a:pt x="72602" y="1276127"/>
                </a:cubicBezTo>
                <a:cubicBezTo>
                  <a:pt x="31152" y="1215219"/>
                  <a:pt x="64731" y="1105963"/>
                  <a:pt x="138206" y="1043402"/>
                </a:cubicBezTo>
                <a:cubicBezTo>
                  <a:pt x="46460" y="1006349"/>
                  <a:pt x="-16192" y="901913"/>
                  <a:pt x="-328" y="804633"/>
                </a:cubicBezTo>
                <a:cubicBezTo>
                  <a:pt x="21907" y="656247"/>
                  <a:pt x="109836" y="603392"/>
                  <a:pt x="252670" y="592408"/>
                </a:cubicBezTo>
                <a:cubicBezTo>
                  <a:pt x="253717" y="590756"/>
                  <a:pt x="254221" y="588945"/>
                  <a:pt x="255090" y="586814"/>
                </a:cubicBezTo>
                <a:close/>
              </a:path>
              <a:path w="2825615" h="1764118" fill="none" extrusionOk="0">
                <a:moveTo>
                  <a:pt x="306958" y="1068965"/>
                </a:moveTo>
                <a:cubicBezTo>
                  <a:pt x="242358" y="1086414"/>
                  <a:pt x="186664" y="1055277"/>
                  <a:pt x="141280" y="1036419"/>
                </a:cubicBezTo>
                <a:moveTo>
                  <a:pt x="453144" y="1425137"/>
                </a:moveTo>
                <a:cubicBezTo>
                  <a:pt x="434710" y="1434518"/>
                  <a:pt x="405185" y="1431122"/>
                  <a:pt x="380673" y="1440696"/>
                </a:cubicBezTo>
                <a:moveTo>
                  <a:pt x="1077788" y="1596281"/>
                </a:moveTo>
                <a:cubicBezTo>
                  <a:pt x="1065786" y="1577426"/>
                  <a:pt x="1039786" y="1551469"/>
                  <a:pt x="1034096" y="1525227"/>
                </a:cubicBezTo>
                <a:moveTo>
                  <a:pt x="1885509" y="1419094"/>
                </a:moveTo>
                <a:cubicBezTo>
                  <a:pt x="1882275" y="1447645"/>
                  <a:pt x="1875480" y="1466640"/>
                  <a:pt x="1868045" y="1497050"/>
                </a:cubicBezTo>
                <a:moveTo>
                  <a:pt x="2232301" y="937351"/>
                </a:moveTo>
                <a:cubicBezTo>
                  <a:pt x="2385789" y="974747"/>
                  <a:pt x="2456349" y="1087180"/>
                  <a:pt x="2444941" y="1228757"/>
                </a:cubicBezTo>
                <a:moveTo>
                  <a:pt x="2733913" y="626996"/>
                </a:moveTo>
                <a:cubicBezTo>
                  <a:pt x="2704945" y="666183"/>
                  <a:pt x="2686735" y="700196"/>
                  <a:pt x="2639202" y="736274"/>
                </a:cubicBezTo>
                <a:moveTo>
                  <a:pt x="2506686" y="221576"/>
                </a:moveTo>
                <a:cubicBezTo>
                  <a:pt x="2507404" y="240220"/>
                  <a:pt x="2513241" y="259283"/>
                  <a:pt x="2511657" y="273193"/>
                </a:cubicBezTo>
                <a:moveTo>
                  <a:pt x="1901926" y="161384"/>
                </a:moveTo>
                <a:cubicBezTo>
                  <a:pt x="1917429" y="136953"/>
                  <a:pt x="1930214" y="116754"/>
                  <a:pt x="1950459" y="95556"/>
                </a:cubicBezTo>
                <a:moveTo>
                  <a:pt x="1448193" y="192746"/>
                </a:moveTo>
                <a:cubicBezTo>
                  <a:pt x="1459041" y="174730"/>
                  <a:pt x="1460605" y="152239"/>
                  <a:pt x="1471674" y="135984"/>
                </a:cubicBezTo>
                <a:moveTo>
                  <a:pt x="915708" y="212020"/>
                </a:moveTo>
                <a:cubicBezTo>
                  <a:pt x="953550" y="227597"/>
                  <a:pt x="977604" y="248470"/>
                  <a:pt x="1000738" y="267067"/>
                </a:cubicBezTo>
                <a:moveTo>
                  <a:pt x="269937" y="644760"/>
                </a:moveTo>
                <a:cubicBezTo>
                  <a:pt x="266267" y="628749"/>
                  <a:pt x="259270" y="609000"/>
                  <a:pt x="255090" y="586814"/>
                </a:cubicBezTo>
              </a:path>
            </a:pathLst>
          </a:custGeom>
          <a:noFill/>
          <a:ln w="38100">
            <a:solidFill>
              <a:schemeClr val="tx1"/>
            </a:solidFill>
            <a:extLst>
              <a:ext uri="{C807C97D-BFC1-408E-A445-0C87EB9F89A2}">
                <ask:lineSketchStyleProps xmlns:ask="http://schemas.microsoft.com/office/drawing/2018/sketchyshapes" sd="1219033472">
                  <a:prstGeom prst="cloud">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3FDC987-8FF8-F2EF-73F2-DAE6C6281747}"/>
              </a:ext>
            </a:extLst>
          </p:cNvPr>
          <p:cNvPicPr>
            <a:picLocks noChangeAspect="1"/>
          </p:cNvPicPr>
          <p:nvPr/>
        </p:nvPicPr>
        <p:blipFill>
          <a:blip r:embed="rId4"/>
          <a:stretch>
            <a:fillRect/>
          </a:stretch>
        </p:blipFill>
        <p:spPr>
          <a:xfrm>
            <a:off x="2928596" y="3898486"/>
            <a:ext cx="1683296" cy="1735357"/>
          </a:xfrm>
          <a:prstGeom prst="rect">
            <a:avLst/>
          </a:prstGeom>
        </p:spPr>
      </p:pic>
      <p:sp>
        <p:nvSpPr>
          <p:cNvPr id="18" name="Rectangle 17">
            <a:extLst>
              <a:ext uri="{FF2B5EF4-FFF2-40B4-BE49-F238E27FC236}">
                <a16:creationId xmlns:a16="http://schemas.microsoft.com/office/drawing/2014/main" id="{515BD9C3-9CE4-8822-4027-3ED554F2697B}"/>
              </a:ext>
            </a:extLst>
          </p:cNvPr>
          <p:cNvSpPr/>
          <p:nvPr/>
        </p:nvSpPr>
        <p:spPr>
          <a:xfrm>
            <a:off x="4472744" y="4759471"/>
            <a:ext cx="278295" cy="379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E765CAC-BB4B-13E6-7864-2C7106E46911}"/>
              </a:ext>
            </a:extLst>
          </p:cNvPr>
          <p:cNvSpPr/>
          <p:nvPr/>
        </p:nvSpPr>
        <p:spPr>
          <a:xfrm>
            <a:off x="5091117" y="5413068"/>
            <a:ext cx="516836" cy="467967"/>
          </a:xfrm>
          <a:custGeom>
            <a:avLst/>
            <a:gdLst>
              <a:gd name="connsiteX0" fmla="*/ 0 w 516836"/>
              <a:gd name="connsiteY0" fmla="*/ 233984 h 467967"/>
              <a:gd name="connsiteX1" fmla="*/ 258418 w 516836"/>
              <a:gd name="connsiteY1" fmla="*/ 0 h 467967"/>
              <a:gd name="connsiteX2" fmla="*/ 516836 w 516836"/>
              <a:gd name="connsiteY2" fmla="*/ 233984 h 467967"/>
              <a:gd name="connsiteX3" fmla="*/ 258418 w 516836"/>
              <a:gd name="connsiteY3" fmla="*/ 467968 h 467967"/>
              <a:gd name="connsiteX4" fmla="*/ 0 w 516836"/>
              <a:gd name="connsiteY4" fmla="*/ 233984 h 46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36" h="467967" extrusionOk="0">
                <a:moveTo>
                  <a:pt x="0" y="233984"/>
                </a:moveTo>
                <a:cubicBezTo>
                  <a:pt x="-1166" y="114413"/>
                  <a:pt x="113622" y="-9686"/>
                  <a:pt x="258418" y="0"/>
                </a:cubicBezTo>
                <a:cubicBezTo>
                  <a:pt x="393419" y="-9574"/>
                  <a:pt x="516748" y="135260"/>
                  <a:pt x="516836" y="233984"/>
                </a:cubicBezTo>
                <a:cubicBezTo>
                  <a:pt x="522974" y="360505"/>
                  <a:pt x="409257" y="444230"/>
                  <a:pt x="258418" y="467968"/>
                </a:cubicBezTo>
                <a:cubicBezTo>
                  <a:pt x="114507" y="505839"/>
                  <a:pt x="-8172" y="365031"/>
                  <a:pt x="0" y="233984"/>
                </a:cubicBezTo>
                <a:close/>
              </a:path>
            </a:pathLst>
          </a:custGeom>
          <a:noFill/>
          <a:ln w="38100">
            <a:solidFill>
              <a:schemeClr val="tx1"/>
            </a:solidFill>
            <a:extLst>
              <a:ext uri="{C807C97D-BFC1-408E-A445-0C87EB9F89A2}">
                <ask:lineSketchStyleProps xmlns:ask="http://schemas.microsoft.com/office/drawing/2018/sketchyshapes" sd="36664027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C841EDB-B079-E851-5473-FCEB401A54E8}"/>
              </a:ext>
            </a:extLst>
          </p:cNvPr>
          <p:cNvSpPr/>
          <p:nvPr/>
        </p:nvSpPr>
        <p:spPr>
          <a:xfrm>
            <a:off x="4932093" y="5808842"/>
            <a:ext cx="271944" cy="236812"/>
          </a:xfrm>
          <a:custGeom>
            <a:avLst/>
            <a:gdLst>
              <a:gd name="connsiteX0" fmla="*/ 0 w 271944"/>
              <a:gd name="connsiteY0" fmla="*/ 118406 h 236812"/>
              <a:gd name="connsiteX1" fmla="*/ 135972 w 271944"/>
              <a:gd name="connsiteY1" fmla="*/ 0 h 236812"/>
              <a:gd name="connsiteX2" fmla="*/ 271944 w 271944"/>
              <a:gd name="connsiteY2" fmla="*/ 118406 h 236812"/>
              <a:gd name="connsiteX3" fmla="*/ 135972 w 271944"/>
              <a:gd name="connsiteY3" fmla="*/ 236812 h 236812"/>
              <a:gd name="connsiteX4" fmla="*/ 0 w 271944"/>
              <a:gd name="connsiteY4" fmla="*/ 118406 h 23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944" h="236812" extrusionOk="0">
                <a:moveTo>
                  <a:pt x="0" y="118406"/>
                </a:moveTo>
                <a:cubicBezTo>
                  <a:pt x="-8317" y="40859"/>
                  <a:pt x="56528" y="-6578"/>
                  <a:pt x="135972" y="0"/>
                </a:cubicBezTo>
                <a:cubicBezTo>
                  <a:pt x="197028" y="11334"/>
                  <a:pt x="259227" y="60502"/>
                  <a:pt x="271944" y="118406"/>
                </a:cubicBezTo>
                <a:cubicBezTo>
                  <a:pt x="271428" y="195895"/>
                  <a:pt x="210153" y="257364"/>
                  <a:pt x="135972" y="236812"/>
                </a:cubicBezTo>
                <a:cubicBezTo>
                  <a:pt x="53962" y="231790"/>
                  <a:pt x="-5658" y="171688"/>
                  <a:pt x="0" y="118406"/>
                </a:cubicBezTo>
                <a:close/>
              </a:path>
            </a:pathLst>
          </a:custGeom>
          <a:noFill/>
          <a:ln w="38100">
            <a:solidFill>
              <a:schemeClr val="tx1"/>
            </a:solidFill>
            <a:extLst>
              <a:ext uri="{C807C97D-BFC1-408E-A445-0C87EB9F89A2}">
                <ask:lineSketchStyleProps xmlns:ask="http://schemas.microsoft.com/office/drawing/2018/sketchyshapes" sd="302774333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shape 20">
            <a:extLst>
              <a:ext uri="{FF2B5EF4-FFF2-40B4-BE49-F238E27FC236}">
                <a16:creationId xmlns:a16="http://schemas.microsoft.com/office/drawing/2014/main" id="{543FC537-6B81-E9FE-6BB8-B85B676A0F40}"/>
              </a:ext>
            </a:extLst>
          </p:cNvPr>
          <p:cNvSpPr>
            <a:spLocks noChangeAspect="1"/>
          </p:cNvSpPr>
          <p:nvPr/>
        </p:nvSpPr>
        <p:spPr>
          <a:xfrm rot="18749576">
            <a:off x="8621224" y="3851218"/>
            <a:ext cx="720000" cy="720000"/>
          </a:xfrm>
          <a:prstGeom prst="corner">
            <a:avLst>
              <a:gd name="adj1" fmla="val 29221"/>
              <a:gd name="adj2" fmla="val 29221"/>
            </a:avLst>
          </a:prstGeom>
          <a:solidFill>
            <a:srgbClr val="53C445">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ross 21">
            <a:extLst>
              <a:ext uri="{FF2B5EF4-FFF2-40B4-BE49-F238E27FC236}">
                <a16:creationId xmlns:a16="http://schemas.microsoft.com/office/drawing/2014/main" id="{521356EF-6F07-9D2C-4308-B8B71A9AF4FD}"/>
              </a:ext>
            </a:extLst>
          </p:cNvPr>
          <p:cNvSpPr>
            <a:spLocks noChangeAspect="1"/>
          </p:cNvSpPr>
          <p:nvPr/>
        </p:nvSpPr>
        <p:spPr>
          <a:xfrm rot="18965638">
            <a:off x="8562006" y="4975624"/>
            <a:ext cx="838434" cy="831600"/>
          </a:xfrm>
          <a:prstGeom prst="plus">
            <a:avLst>
              <a:gd name="adj" fmla="val 37955"/>
            </a:avLst>
          </a:prstGeom>
          <a:solidFill>
            <a:srgbClr val="C44C44">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DEE8D5D-93E8-B780-D9EB-B6408CB42E50}"/>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F671561-35AB-06F5-5A6E-5FB7F472A17D}"/>
              </a:ext>
            </a:extLst>
          </p:cNvPr>
          <p:cNvSpPr txBox="1"/>
          <p:nvPr/>
        </p:nvSpPr>
        <p:spPr>
          <a:xfrm>
            <a:off x="10078279" y="2120347"/>
            <a:ext cx="490331" cy="646331"/>
          </a:xfrm>
          <a:prstGeom prst="rect">
            <a:avLst/>
          </a:prstGeom>
          <a:noFill/>
        </p:spPr>
        <p:txBody>
          <a:bodyPr wrap="square" rtlCol="0">
            <a:spAutoFit/>
          </a:bodyPr>
          <a:lstStyle/>
          <a:p>
            <a:r>
              <a:rPr lang="en-US" sz="3600" dirty="0">
                <a:solidFill>
                  <a:srgbClr val="9F46C8"/>
                </a:solidFill>
              </a:rPr>
              <a:t>𝜹</a:t>
            </a:r>
          </a:p>
        </p:txBody>
      </p:sp>
    </p:spTree>
    <p:extLst>
      <p:ext uri="{BB962C8B-B14F-4D97-AF65-F5344CB8AC3E}">
        <p14:creationId xmlns:p14="http://schemas.microsoft.com/office/powerpoint/2010/main" val="96599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2735F-3F05-1255-6552-3B5DB92929F4}"/>
              </a:ext>
            </a:extLst>
          </p:cNvPr>
          <p:cNvPicPr>
            <a:picLocks noChangeAspect="1"/>
          </p:cNvPicPr>
          <p:nvPr/>
        </p:nvPicPr>
        <p:blipFill>
          <a:blip r:embed="rId2"/>
          <a:stretch>
            <a:fillRect/>
          </a:stretch>
        </p:blipFill>
        <p:spPr>
          <a:xfrm>
            <a:off x="6196634" y="127000"/>
            <a:ext cx="4953000" cy="6604000"/>
          </a:xfrm>
          <a:prstGeom prst="rect">
            <a:avLst/>
          </a:prstGeom>
        </p:spPr>
      </p:pic>
      <p:sp>
        <p:nvSpPr>
          <p:cNvPr id="8" name="TextBox 7">
            <a:extLst>
              <a:ext uri="{FF2B5EF4-FFF2-40B4-BE49-F238E27FC236}">
                <a16:creationId xmlns:a16="http://schemas.microsoft.com/office/drawing/2014/main" id="{058F81DD-42FE-9240-C72E-EC2C780FD6A4}"/>
              </a:ext>
            </a:extLst>
          </p:cNvPr>
          <p:cNvSpPr txBox="1"/>
          <p:nvPr/>
        </p:nvSpPr>
        <p:spPr>
          <a:xfrm>
            <a:off x="1457738" y="1232452"/>
            <a:ext cx="4161183" cy="584775"/>
          </a:xfrm>
          <a:prstGeom prst="rect">
            <a:avLst/>
          </a:prstGeom>
          <a:noFill/>
        </p:spPr>
        <p:txBody>
          <a:bodyPr wrap="square" rtlCol="0">
            <a:spAutoFit/>
          </a:bodyPr>
          <a:lstStyle/>
          <a:p>
            <a:r>
              <a:rPr lang="en-US" sz="3200" dirty="0"/>
              <a:t>Before Conditioning</a:t>
            </a:r>
          </a:p>
        </p:txBody>
      </p:sp>
      <p:sp>
        <p:nvSpPr>
          <p:cNvPr id="9" name="TextBox 8">
            <a:extLst>
              <a:ext uri="{FF2B5EF4-FFF2-40B4-BE49-F238E27FC236}">
                <a16:creationId xmlns:a16="http://schemas.microsoft.com/office/drawing/2014/main" id="{AEBC0968-335B-2F89-B4CD-D1DD34EF02F3}"/>
              </a:ext>
            </a:extLst>
          </p:cNvPr>
          <p:cNvSpPr txBox="1"/>
          <p:nvPr/>
        </p:nvSpPr>
        <p:spPr>
          <a:xfrm>
            <a:off x="1457738" y="3293165"/>
            <a:ext cx="4161183" cy="584775"/>
          </a:xfrm>
          <a:prstGeom prst="rect">
            <a:avLst/>
          </a:prstGeom>
          <a:noFill/>
        </p:spPr>
        <p:txBody>
          <a:bodyPr wrap="square" rtlCol="0">
            <a:spAutoFit/>
          </a:bodyPr>
          <a:lstStyle/>
          <a:p>
            <a:r>
              <a:rPr lang="en-US" sz="3200" dirty="0"/>
              <a:t>After Conditioning</a:t>
            </a:r>
          </a:p>
        </p:txBody>
      </p:sp>
      <p:sp>
        <p:nvSpPr>
          <p:cNvPr id="10" name="TextBox 9">
            <a:extLst>
              <a:ext uri="{FF2B5EF4-FFF2-40B4-BE49-F238E27FC236}">
                <a16:creationId xmlns:a16="http://schemas.microsoft.com/office/drawing/2014/main" id="{EA7356FF-CA84-36BF-E57C-F7E58FF6390D}"/>
              </a:ext>
            </a:extLst>
          </p:cNvPr>
          <p:cNvSpPr txBox="1"/>
          <p:nvPr/>
        </p:nvSpPr>
        <p:spPr>
          <a:xfrm>
            <a:off x="1457737" y="5333160"/>
            <a:ext cx="4161183" cy="584775"/>
          </a:xfrm>
          <a:prstGeom prst="rect">
            <a:avLst/>
          </a:prstGeom>
          <a:noFill/>
        </p:spPr>
        <p:txBody>
          <a:bodyPr wrap="square" rtlCol="0">
            <a:spAutoFit/>
          </a:bodyPr>
          <a:lstStyle/>
          <a:p>
            <a:r>
              <a:rPr lang="en-US" sz="3200" dirty="0"/>
              <a:t>Prediction Error</a:t>
            </a:r>
          </a:p>
        </p:txBody>
      </p:sp>
    </p:spTree>
    <p:extLst>
      <p:ext uri="{BB962C8B-B14F-4D97-AF65-F5344CB8AC3E}">
        <p14:creationId xmlns:p14="http://schemas.microsoft.com/office/powerpoint/2010/main" val="30345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BFFB-D50D-B943-C4B4-7559860E31E9}"/>
              </a:ext>
            </a:extLst>
          </p:cNvPr>
          <p:cNvSpPr>
            <a:spLocks noGrp="1"/>
          </p:cNvSpPr>
          <p:nvPr>
            <p:ph type="title"/>
          </p:nvPr>
        </p:nvSpPr>
        <p:spPr>
          <a:xfrm>
            <a:off x="838200" y="19050"/>
            <a:ext cx="10515600" cy="1101798"/>
          </a:xfrm>
        </p:spPr>
        <p:txBody>
          <a:bodyPr/>
          <a:lstStyle/>
          <a:p>
            <a:pPr algn="ctr"/>
            <a:r>
              <a:rPr lang="en-US" dirty="0"/>
              <a:t>2. Learning to </a:t>
            </a:r>
            <a:r>
              <a:rPr lang="en-US" b="1" u="sng" dirty="0"/>
              <a:t>act</a:t>
            </a:r>
            <a:r>
              <a:rPr lang="en-US" dirty="0"/>
              <a:t> (in a static environment)</a:t>
            </a:r>
          </a:p>
        </p:txBody>
      </p:sp>
      <p:pic>
        <p:nvPicPr>
          <p:cNvPr id="4" name="Picture 3" descr="Diagram&#10;&#10;Description automatically generated">
            <a:extLst>
              <a:ext uri="{FF2B5EF4-FFF2-40B4-BE49-F238E27FC236}">
                <a16:creationId xmlns:a16="http://schemas.microsoft.com/office/drawing/2014/main" id="{D4A50263-7499-D925-D25D-AC82C9EFB183}"/>
              </a:ext>
            </a:extLst>
          </p:cNvPr>
          <p:cNvPicPr>
            <a:picLocks noChangeAspect="1"/>
          </p:cNvPicPr>
          <p:nvPr/>
        </p:nvPicPr>
        <p:blipFill>
          <a:blip r:embed="rId2"/>
          <a:stretch>
            <a:fillRect/>
          </a:stretch>
        </p:blipFill>
        <p:spPr>
          <a:xfrm>
            <a:off x="2819400" y="2744788"/>
            <a:ext cx="6896100" cy="2768600"/>
          </a:xfrm>
          <a:prstGeom prst="rect">
            <a:avLst/>
          </a:prstGeom>
        </p:spPr>
      </p:pic>
      <p:cxnSp>
        <p:nvCxnSpPr>
          <p:cNvPr id="5" name="Straight Connector 4">
            <a:extLst>
              <a:ext uri="{FF2B5EF4-FFF2-40B4-BE49-F238E27FC236}">
                <a16:creationId xmlns:a16="http://schemas.microsoft.com/office/drawing/2014/main" id="{6491A4C7-2F60-80AF-F008-CAFB551AC432}"/>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37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20DD-9D98-33F9-C48D-B0E45549A8FC}"/>
              </a:ext>
            </a:extLst>
          </p:cNvPr>
          <p:cNvSpPr>
            <a:spLocks noGrp="1"/>
          </p:cNvSpPr>
          <p:nvPr>
            <p:ph type="title"/>
          </p:nvPr>
        </p:nvSpPr>
        <p:spPr>
          <a:xfrm>
            <a:off x="838200" y="7316"/>
            <a:ext cx="10515600" cy="1113531"/>
          </a:xfrm>
        </p:spPr>
        <p:txBody>
          <a:bodyPr/>
          <a:lstStyle/>
          <a:p>
            <a:pPr algn="ctr"/>
            <a:r>
              <a:rPr lang="en-US" dirty="0"/>
              <a:t>N-armed bandit</a:t>
            </a:r>
          </a:p>
        </p:txBody>
      </p:sp>
      <p:pic>
        <p:nvPicPr>
          <p:cNvPr id="5" name="Content Placeholder 4" descr="A picture containing table&#10;&#10;Description automatically generated">
            <a:extLst>
              <a:ext uri="{FF2B5EF4-FFF2-40B4-BE49-F238E27FC236}">
                <a16:creationId xmlns:a16="http://schemas.microsoft.com/office/drawing/2014/main" id="{8584E079-6D73-EECB-A5E0-12E6883DDD1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828800" y="2359682"/>
            <a:ext cx="8534400" cy="3124200"/>
          </a:xfrm>
        </p:spPr>
      </p:pic>
      <p:cxnSp>
        <p:nvCxnSpPr>
          <p:cNvPr id="6" name="Straight Connector 5">
            <a:extLst>
              <a:ext uri="{FF2B5EF4-FFF2-40B4-BE49-F238E27FC236}">
                <a16:creationId xmlns:a16="http://schemas.microsoft.com/office/drawing/2014/main" id="{AF096303-516F-29F7-A345-658232B731E0}"/>
              </a:ext>
            </a:extLst>
          </p:cNvPr>
          <p:cNvCxnSpPr/>
          <p:nvPr/>
        </p:nvCxnSpPr>
        <p:spPr>
          <a:xfrm>
            <a:off x="689114" y="1120847"/>
            <a:ext cx="10681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856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3263</TotalTime>
  <Words>280</Words>
  <Application>Microsoft Macintosh PowerPoint</Application>
  <PresentationFormat>Widescreen</PresentationFormat>
  <Paragraphs>55</Paragraphs>
  <Slides>25</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Reinforcement Learning</vt:lpstr>
      <vt:lpstr>1. Learning to predict (in a static environment)</vt:lpstr>
      <vt:lpstr>Classic conditioning</vt:lpstr>
      <vt:lpstr>Reward</vt:lpstr>
      <vt:lpstr>Value</vt:lpstr>
      <vt:lpstr>Temporal difference (TD) prediction</vt:lpstr>
      <vt:lpstr>PowerPoint Presentation</vt:lpstr>
      <vt:lpstr>2. Learning to act (in a static environment)</vt:lpstr>
      <vt:lpstr>N-armed bandit</vt:lpstr>
      <vt:lpstr>Policy π(s,a)</vt:lpstr>
      <vt:lpstr>Exploration vs. exploitation</vt:lpstr>
      <vt:lpstr>3. Grid world (dynamic environment)</vt:lpstr>
      <vt:lpstr>Markov decision process</vt:lpstr>
      <vt:lpstr>Environment</vt:lpstr>
      <vt:lpstr>Bellman equation</vt:lpstr>
      <vt:lpstr>Different possible solutions</vt:lpstr>
      <vt:lpstr>Policy Iteration (a.k.a. dynamic programming)</vt:lpstr>
      <vt:lpstr>First-Visit Monte Carlo (simulations)</vt:lpstr>
      <vt:lpstr>TD–Methods: SARSA (on-policy)</vt:lpstr>
      <vt:lpstr>TD–Methods: SARSA (on-policy)</vt:lpstr>
      <vt:lpstr>TD-Methods: Q-learning (off-policy)</vt:lpstr>
      <vt:lpstr>TD-Methods: Q-learning (off-policy)</vt:lpstr>
      <vt:lpstr>Deep Q-Learning</vt:lpstr>
      <vt:lpstr>Deep Q-learning (spatial navigation)</vt:lpstr>
      <vt:lpstr>Deep Q-learning (predator-prey multi-agent)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Francesco Mantegna</dc:creator>
  <cp:lastModifiedBy>Francesco Mantegna</cp:lastModifiedBy>
  <cp:revision>33</cp:revision>
  <dcterms:created xsi:type="dcterms:W3CDTF">2023-02-25T23:27:18Z</dcterms:created>
  <dcterms:modified xsi:type="dcterms:W3CDTF">2023-02-28T15:44:24Z</dcterms:modified>
</cp:coreProperties>
</file>